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76" r:id="rId2"/>
    <p:sldId id="910" r:id="rId3"/>
    <p:sldId id="919" r:id="rId4"/>
    <p:sldId id="385" r:id="rId5"/>
    <p:sldId id="423" r:id="rId6"/>
    <p:sldId id="614" r:id="rId7"/>
    <p:sldId id="378" r:id="rId8"/>
    <p:sldId id="379" r:id="rId9"/>
    <p:sldId id="380" r:id="rId10"/>
    <p:sldId id="922" r:id="rId11"/>
    <p:sldId id="384" r:id="rId12"/>
    <p:sldId id="381" r:id="rId13"/>
    <p:sldId id="626" r:id="rId14"/>
    <p:sldId id="387" r:id="rId15"/>
    <p:sldId id="388" r:id="rId16"/>
    <p:sldId id="389" r:id="rId17"/>
    <p:sldId id="391" r:id="rId18"/>
    <p:sldId id="392" r:id="rId19"/>
    <p:sldId id="921" r:id="rId20"/>
    <p:sldId id="931" r:id="rId21"/>
    <p:sldId id="405" r:id="rId22"/>
    <p:sldId id="920" r:id="rId23"/>
    <p:sldId id="398" r:id="rId24"/>
    <p:sldId id="399" r:id="rId25"/>
    <p:sldId id="394" r:id="rId26"/>
    <p:sldId id="396" r:id="rId27"/>
    <p:sldId id="923" r:id="rId28"/>
    <p:sldId id="400" r:id="rId29"/>
    <p:sldId id="926" r:id="rId30"/>
    <p:sldId id="402" r:id="rId31"/>
    <p:sldId id="925" r:id="rId32"/>
    <p:sldId id="403" r:id="rId33"/>
    <p:sldId id="406" r:id="rId34"/>
    <p:sldId id="404" r:id="rId35"/>
    <p:sldId id="408" r:id="rId36"/>
    <p:sldId id="409" r:id="rId37"/>
    <p:sldId id="916" r:id="rId38"/>
    <p:sldId id="410" r:id="rId39"/>
    <p:sldId id="915" r:id="rId40"/>
    <p:sldId id="928" r:id="rId41"/>
    <p:sldId id="917" r:id="rId42"/>
    <p:sldId id="412" r:id="rId43"/>
    <p:sldId id="413" r:id="rId44"/>
    <p:sldId id="414" r:id="rId45"/>
    <p:sldId id="416" r:id="rId46"/>
    <p:sldId id="417" r:id="rId47"/>
    <p:sldId id="418" r:id="rId48"/>
    <p:sldId id="419" r:id="rId49"/>
    <p:sldId id="415" r:id="rId50"/>
    <p:sldId id="420" r:id="rId51"/>
    <p:sldId id="918" r:id="rId52"/>
    <p:sldId id="930" r:id="rId53"/>
    <p:sldId id="929" r:id="rId54"/>
    <p:sldId id="545" r:id="rId55"/>
    <p:sldId id="891" r:id="rId56"/>
    <p:sldId id="607" r:id="rId57"/>
    <p:sldId id="912" r:id="rId58"/>
    <p:sldId id="618" r:id="rId59"/>
    <p:sldId id="421" r:id="rId60"/>
    <p:sldId id="927" r:id="rId61"/>
    <p:sldId id="901" r:id="rId62"/>
    <p:sldId id="903" r:id="rId63"/>
    <p:sldId id="904" r:id="rId64"/>
    <p:sldId id="905" r:id="rId65"/>
    <p:sldId id="909" r:id="rId66"/>
    <p:sldId id="906" r:id="rId67"/>
    <p:sldId id="907" r:id="rId68"/>
    <p:sldId id="908" r:id="rId69"/>
    <p:sldId id="911" r:id="rId7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910"/>
            <p14:sldId id="919"/>
            <p14:sldId id="385"/>
            <p14:sldId id="423"/>
            <p14:sldId id="614"/>
            <p14:sldId id="378"/>
            <p14:sldId id="379"/>
            <p14:sldId id="380"/>
            <p14:sldId id="922"/>
            <p14:sldId id="384"/>
            <p14:sldId id="381"/>
            <p14:sldId id="626"/>
            <p14:sldId id="387"/>
            <p14:sldId id="388"/>
            <p14:sldId id="389"/>
            <p14:sldId id="391"/>
            <p14:sldId id="392"/>
            <p14:sldId id="921"/>
            <p14:sldId id="931"/>
            <p14:sldId id="405"/>
            <p14:sldId id="920"/>
            <p14:sldId id="398"/>
            <p14:sldId id="399"/>
            <p14:sldId id="394"/>
            <p14:sldId id="396"/>
            <p14:sldId id="923"/>
            <p14:sldId id="400"/>
            <p14:sldId id="926"/>
            <p14:sldId id="402"/>
            <p14:sldId id="925"/>
            <p14:sldId id="403"/>
            <p14:sldId id="406"/>
            <p14:sldId id="404"/>
            <p14:sldId id="408"/>
            <p14:sldId id="409"/>
            <p14:sldId id="916"/>
            <p14:sldId id="410"/>
            <p14:sldId id="915"/>
            <p14:sldId id="928"/>
            <p14:sldId id="917"/>
            <p14:sldId id="412"/>
            <p14:sldId id="413"/>
            <p14:sldId id="414"/>
            <p14:sldId id="416"/>
            <p14:sldId id="417"/>
            <p14:sldId id="418"/>
            <p14:sldId id="419"/>
            <p14:sldId id="415"/>
            <p14:sldId id="420"/>
            <p14:sldId id="918"/>
            <p14:sldId id="930"/>
            <p14:sldId id="929"/>
            <p14:sldId id="545"/>
            <p14:sldId id="891"/>
            <p14:sldId id="607"/>
            <p14:sldId id="912"/>
            <p14:sldId id="618"/>
            <p14:sldId id="421"/>
            <p14:sldId id="927"/>
            <p14:sldId id="901"/>
            <p14:sldId id="903"/>
            <p14:sldId id="904"/>
            <p14:sldId id="905"/>
            <p14:sldId id="909"/>
            <p14:sldId id="906"/>
            <p14:sldId id="907"/>
            <p14:sldId id="908"/>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37"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273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7</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7</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oMath>
                </a14:m>
                <a:endParaRPr lang="en-US" dirty="0"/>
              </a:p>
              <a:p>
                <a:r>
                  <a:rPr lang="en-US" b="0" dirty="0"/>
                  <a:t>A</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3</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i="1" dirty="0">
                    <a:latin typeface="Cambria Math" panose="02040503050406030204" pitchFamily="18" charset="0"/>
                  </a:rPr>
                  <a:t>, </a:t>
                </a:r>
                <a:r>
                  <a:rPr lang="en-US" dirty="0"/>
                  <a:t>pad</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dirty="0"/>
                  <a:t>. What is the output volume and No. params?</a:t>
                </a:r>
              </a:p>
              <a:p>
                <a:r>
                  <a:rPr lang="en-US" b="0" dirty="0"/>
                  <a:t>ANS: 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3</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3</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endParaRPr lang="en-US" dirty="0"/>
              </a:p>
              <a:p>
                <a:r>
                  <a:rPr lang="en-US" dirty="0"/>
                  <a:t>No. params: one filter w. </a:t>
                </a:r>
                <a14:m>
                  <m:oMath xmlns:m="http://schemas.openxmlformats.org/officeDocument/2006/math">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28</m:t>
                    </m:r>
                  </m:oMath>
                </a14:m>
                <a:r>
                  <a:rPr lang="en-US" dirty="0"/>
                  <a:t> params</a:t>
                </a:r>
              </a:p>
              <a:p>
                <a:endParaRPr lang="en-SE" dirty="0"/>
              </a:p>
            </p:txBody>
          </p:sp>
        </mc:Choice>
        <mc:Fallback xmlns="">
          <p:sp>
            <p:nvSpPr>
              <p:cNvPr id="3" name="Notes Placeholder 2"/>
              <p:cNvSpPr>
                <a:spLocks noGrp="1"/>
              </p:cNvSpPr>
              <p:nvPr>
                <p:ph type="body" idx="1"/>
              </p:nvPr>
            </p:nvSpPr>
            <p:spPr/>
            <p:txBody>
              <a:bodyPr/>
              <a:lstStyle/>
              <a:p>
                <a:r>
                  <a:rPr lang="en-US" dirty="0"/>
                  <a:t>Input volume</a:t>
                </a:r>
                <a:r>
                  <a:rPr lang="en-US" b="0" i="0" dirty="0">
                    <a:latin typeface="Cambria Math" panose="02040503050406030204" pitchFamily="18" charset="0"/>
                  </a:rPr>
                  <a:t>:</a:t>
                </a:r>
                <a:r>
                  <a:rPr lang="en-US" dirty="0"/>
                  <a:t> </a:t>
                </a:r>
                <a:r>
                  <a:rPr lang="en-US" b="0" i="0" dirty="0">
                    <a:latin typeface="Cambria Math" panose="02040503050406030204" pitchFamily="18" charset="0"/>
                  </a:rPr>
                  <a:t>7×7</a:t>
                </a:r>
                <a:r>
                  <a:rPr lang="en-US" i="0" dirty="0">
                    <a:latin typeface="Cambria Math" panose="02040503050406030204" pitchFamily="18" charset="0"/>
                  </a:rPr>
                  <a:t>×</a:t>
                </a:r>
                <a:r>
                  <a:rPr lang="en-US" b="0" i="0" dirty="0">
                    <a:latin typeface="Cambria Math" panose="02040503050406030204" pitchFamily="18" charset="0"/>
                  </a:rPr>
                  <a:t>3</a:t>
                </a:r>
                <a:r>
                  <a:rPr lang="en-US" dirty="0"/>
                  <a:t> </a:t>
                </a:r>
                <a:r>
                  <a:rPr lang="en-US" b="0" i="0" dirty="0">
                    <a:latin typeface="Cambria Math" panose="02040503050406030204" pitchFamily="18" charset="0"/>
                  </a:rPr>
                  <a:t>(𝑊_1=𝐻_1=</a:t>
                </a:r>
                <a:r>
                  <a:rPr lang="en-US" i="0" dirty="0">
                    <a:latin typeface="Cambria Math" panose="02040503050406030204" pitchFamily="18" charset="0"/>
                  </a:rPr>
                  <a:t>𝑁</a:t>
                </a:r>
                <a:r>
                  <a:rPr lang="en-US" b="0" i="0" dirty="0">
                    <a:latin typeface="Cambria Math" panose="02040503050406030204" pitchFamily="18" charset="0"/>
                  </a:rPr>
                  <a:t>_1</a:t>
                </a:r>
                <a:r>
                  <a:rPr lang="en-US" i="0" dirty="0">
                    <a:latin typeface="Cambria Math" panose="02040503050406030204" pitchFamily="18" charset="0"/>
                  </a:rPr>
                  <a:t>=</a:t>
                </a:r>
                <a:r>
                  <a:rPr lang="en-US" b="0" i="0" dirty="0">
                    <a:latin typeface="Cambria Math" panose="02040503050406030204" pitchFamily="18" charset="0"/>
                  </a:rPr>
                  <a:t>7,</a:t>
                </a:r>
                <a:r>
                  <a:rPr lang="en-US" i="0" dirty="0">
                    <a:latin typeface="Cambria Math" panose="02040503050406030204" pitchFamily="18" charset="0"/>
                  </a:rPr>
                  <a:t>𝐷_1=</a:t>
                </a:r>
                <a:r>
                  <a:rPr lang="en-US" b="0" i="0" dirty="0">
                    <a:latin typeface="Cambria Math" panose="02040503050406030204" pitchFamily="18" charset="0"/>
                  </a:rPr>
                  <a:t>1)</a:t>
                </a:r>
                <a:endParaRPr lang="en-US" dirty="0"/>
              </a:p>
              <a:p>
                <a:r>
                  <a:rPr lang="en-US" b="0" dirty="0"/>
                  <a:t>A</a:t>
                </a:r>
                <a:r>
                  <a:rPr lang="en-US" i="0" dirty="0">
                    <a:latin typeface="Cambria Math" panose="02040503050406030204" pitchFamily="18" charset="0"/>
                  </a:rPr>
                  <a:t> </a:t>
                </a:r>
                <a:r>
                  <a:rPr lang="en-US" b="0" i="0" dirty="0">
                    <a:latin typeface="Cambria Math" panose="02040503050406030204" pitchFamily="18" charset="0"/>
                  </a:rPr>
                  <a:t>3×3×3</a:t>
                </a:r>
                <a:r>
                  <a:rPr lang="en-US" dirty="0"/>
                  <a:t> filter (</a:t>
                </a:r>
                <a:r>
                  <a:rPr lang="en-US" i="0">
                    <a:latin typeface="Cambria Math" panose="02040503050406030204" pitchFamily="18" charset="0"/>
                  </a:rPr>
                  <a:t>𝐾</a:t>
                </a:r>
                <a:r>
                  <a:rPr lang="en-US" b="0" i="0">
                    <a:latin typeface="Cambria Math" panose="02040503050406030204" pitchFamily="18" charset="0"/>
                  </a:rPr>
                  <a:t>=1,</a:t>
                </a:r>
                <a:r>
                  <a:rPr lang="en-US" i="0">
                    <a:latin typeface="Cambria Math" panose="02040503050406030204" pitchFamily="18" charset="0"/>
                  </a:rPr>
                  <a:t>𝐹=3</a:t>
                </a:r>
                <a:r>
                  <a:rPr lang="en-US" dirty="0"/>
                  <a:t>) w. stride </a:t>
                </a:r>
                <a:r>
                  <a:rPr lang="en-US" b="0" i="0" dirty="0">
                    <a:latin typeface="Cambria Math" panose="02040503050406030204" pitchFamily="18" charset="0"/>
                  </a:rPr>
                  <a:t>𝑆=3</a:t>
                </a:r>
                <a:r>
                  <a:rPr lang="en-US" i="1" dirty="0">
                    <a:latin typeface="Cambria Math" panose="02040503050406030204" pitchFamily="18" charset="0"/>
                  </a:rPr>
                  <a:t>, </a:t>
                </a:r>
                <a:r>
                  <a:rPr lang="en-US" dirty="0"/>
                  <a:t>pad</a:t>
                </a:r>
                <a:r>
                  <a:rPr lang="en-US" b="0" i="0" dirty="0">
                    <a:latin typeface="Cambria Math" panose="02040503050406030204" pitchFamily="18" charset="0"/>
                  </a:rPr>
                  <a:t> 𝑃=1</a:t>
                </a:r>
                <a:r>
                  <a:rPr lang="en-US" dirty="0"/>
                  <a:t>. What is the output volume and No. params?</a:t>
                </a:r>
              </a:p>
              <a:p>
                <a:r>
                  <a:rPr lang="en-US" b="0" dirty="0"/>
                  <a:t>ANS: Each output activation map: </a:t>
                </a:r>
              </a:p>
              <a:p>
                <a:pPr lvl="1"/>
                <a:r>
                  <a:rPr lang="en-US" b="0" dirty="0"/>
                  <a:t>Spatial size: </a:t>
                </a:r>
                <a:r>
                  <a:rPr lang="en-US" b="0" i="0">
                    <a:latin typeface="Cambria Math" panose="02040503050406030204" pitchFamily="18" charset="0"/>
                  </a:rPr>
                  <a:t>W_2=H_2=N_2=1/𝑆 (𝑁_1+2𝑃</a:t>
                </a:r>
                <a:r>
                  <a:rPr lang="en-US" i="0">
                    <a:latin typeface="Cambria Math" panose="02040503050406030204" pitchFamily="18" charset="0"/>
                  </a:rPr>
                  <a:t>−𝐹)</a:t>
                </a:r>
                <a:r>
                  <a:rPr lang="en-US" b="0" i="0" dirty="0">
                    <a:latin typeface="Cambria Math" panose="02040503050406030204" pitchFamily="18" charset="0"/>
                  </a:rPr>
                  <a:t>+1=1/3 (7+2∗1</a:t>
                </a:r>
                <a:r>
                  <a:rPr lang="en-US" i="0" dirty="0">
                    <a:latin typeface="Cambria Math" panose="02040503050406030204" pitchFamily="18" charset="0"/>
                  </a:rPr>
                  <a:t>−3)</a:t>
                </a:r>
                <a:r>
                  <a:rPr lang="en-US" b="0" i="0" dirty="0">
                    <a:latin typeface="Cambria Math" panose="02040503050406030204" pitchFamily="18" charset="0"/>
                  </a:rPr>
                  <a:t>+1=3</a:t>
                </a:r>
                <a:endParaRPr lang="en-US" dirty="0"/>
              </a:p>
              <a:p>
                <a:pPr lvl="1"/>
                <a:r>
                  <a:rPr lang="en-US" dirty="0"/>
                  <a:t>Depth: </a:t>
                </a:r>
                <a:r>
                  <a:rPr lang="en-US" b="0" i="0">
                    <a:latin typeface="Cambria Math" panose="02040503050406030204" pitchFamily="18" charset="0"/>
                  </a:rPr>
                  <a:t>𝐷_2=𝐾=1</a:t>
                </a:r>
                <a:endParaRPr lang="en-US" dirty="0"/>
              </a:p>
              <a:p>
                <a:r>
                  <a:rPr lang="en-US" dirty="0"/>
                  <a:t>Output volume: </a:t>
                </a:r>
                <a:r>
                  <a:rPr lang="en-US" b="0" i="0" dirty="0">
                    <a:latin typeface="Cambria Math" panose="02040503050406030204" pitchFamily="18" charset="0"/>
                  </a:rPr>
                  <a:t>3×3×1</a:t>
                </a:r>
                <a:endParaRPr lang="en-US" dirty="0"/>
              </a:p>
              <a:p>
                <a:r>
                  <a:rPr lang="en-US" dirty="0"/>
                  <a:t>No. params: one filter w. </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+1=</a:t>
                </a:r>
                <a:r>
                  <a:rPr lang="en-US" b="0" i="0" dirty="0">
                    <a:latin typeface="Cambria Math" panose="02040503050406030204" pitchFamily="18" charset="0"/>
                  </a:rPr>
                  <a:t>28</a:t>
                </a:r>
                <a:r>
                  <a:rPr lang="en-US" dirty="0"/>
                  <a:t> params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510744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spc="13" dirty="0">
                <a:solidFill>
                  <a:srgbClr val="242424"/>
                </a:solidFill>
                <a:cs typeface="Arial"/>
              </a:rPr>
              <a:t>Challenges:</a:t>
            </a:r>
          </a:p>
          <a:p>
            <a:pPr lvl="1"/>
            <a:r>
              <a:rPr lang="en-US" altLang="zh-CN" sz="1200" spc="13" dirty="0">
                <a:solidFill>
                  <a:srgbClr val="242424"/>
                </a:solidFill>
                <a:cs typeface="Arial"/>
              </a:rPr>
              <a:t>Limited Computation  Resource</a:t>
            </a:r>
          </a:p>
          <a:p>
            <a:pPr lvl="1"/>
            <a:r>
              <a:rPr lang="en-US" altLang="zh-CN" sz="1200" spc="13" dirty="0">
                <a:solidFill>
                  <a:srgbClr val="242424"/>
                </a:solidFill>
                <a:cs typeface="Arial"/>
              </a:rPr>
              <a:t>Battery Constrained</a:t>
            </a:r>
          </a:p>
          <a:p>
            <a:pPr lvl="1"/>
            <a:r>
              <a:rPr lang="en-US" altLang="zh-CN" sz="1200" spc="13" dirty="0">
                <a:solidFill>
                  <a:srgbClr val="242424"/>
                </a:solidFill>
                <a:cs typeface="Arial"/>
              </a:rPr>
              <a:t>Cooling Constrained</a:t>
            </a:r>
          </a:p>
          <a:p>
            <a:pPr lvl="1"/>
            <a:endParaRPr lang="en-US" altLang="zh-CN" sz="1200" spc="13" dirty="0">
              <a:solidFill>
                <a:srgbClr val="242424"/>
              </a:solidFill>
              <a:cs typeface="Arial"/>
            </a:endParaRPr>
          </a:p>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54</a:t>
            </a:fld>
            <a:endParaRPr lang="en-US" altLang="zh-CN"/>
          </a:p>
        </p:txBody>
      </p:sp>
    </p:spTree>
    <p:extLst>
      <p:ext uri="{BB962C8B-B14F-4D97-AF65-F5344CB8AC3E}">
        <p14:creationId xmlns:p14="http://schemas.microsoft.com/office/powerpoint/2010/main" val="2694402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58</a:t>
            </a:fld>
            <a:endParaRPr lang="en-US" altLang="zh-CN"/>
          </a:p>
        </p:txBody>
      </p:sp>
    </p:spTree>
    <p:extLst>
      <p:ext uri="{BB962C8B-B14F-4D97-AF65-F5344CB8AC3E}">
        <p14:creationId xmlns:p14="http://schemas.microsoft.com/office/powerpoint/2010/main" val="3557291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600580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3057881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gif"/></Relationships>
</file>

<file path=ppt/slides/_rels/slide2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21.gif"/></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0.png"/><Relationship Id="rId12" Type="http://schemas.openxmlformats.org/officeDocument/2006/relationships/image" Target="../media/image63.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8.png"/><Relationship Id="rId9"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2.jpeg"/></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6.jpeg"/><Relationship Id="rId7"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96.jpg"/></Relationships>
</file>

<file path=ppt/slides/_rels/slide6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02.jpg"/></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LX 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992796" y="6579155"/>
            <a:ext cx="5310336" cy="253916"/>
          </a:xfrm>
          <a:prstGeom prst="rect">
            <a:avLst/>
          </a:prstGeom>
          <a:noFill/>
        </p:spPr>
        <p:txBody>
          <a:bodyPr wrap="square">
            <a:spAutoFit/>
          </a:bodyPr>
          <a:lstStyle/>
          <a:p>
            <a:r>
              <a:rPr lang="en-US" sz="1050" dirty="0"/>
              <a:t>Acknowledgement: some contents taken from UC Berkeley CS231n </a:t>
            </a:r>
            <a:r>
              <a:rPr lang="en-SE" sz="1050" dirty="0"/>
              <a:t>cs231n.github.io/</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Weight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p:txBody>
              <a:bodyPr>
                <a:normAutofit fontScale="77500" lnSpcReduction="20000"/>
              </a:bodyPr>
              <a:lstStyle/>
              <a:p>
                <a:r>
                  <a:rPr lang="en-US" sz="3600" dirty="0"/>
                  <a:t>Each neuron in a CONV layer has local connectivity to a small patch of the input volume w. size of the filter, called its Receptive Field</a:t>
                </a:r>
              </a:p>
              <a:p>
                <a:pPr lvl="1"/>
                <a:r>
                  <a:rPr lang="en-US" sz="3200" dirty="0"/>
                  <a:t>Each neuron covers a limited, narrow “field of view”</a:t>
                </a:r>
              </a:p>
              <a:p>
                <a:pPr lvl="1"/>
                <a:r>
                  <a:rPr lang="en-US" sz="3200" dirty="0"/>
                  <a:t>In contrast, each neuron in a FC layer has RF that covers the entire input volume</a:t>
                </a:r>
              </a:p>
              <a:p>
                <a:r>
                  <a:rPr lang="en-US" sz="3600" dirty="0"/>
                  <a:t>Weight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blipFill>
                <a:blip r:embed="rId2"/>
                <a:stretch>
                  <a:fillRect l="-1333" t="-2987"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2637208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146818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8422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964706"/>
                <a:ext cx="8229600" cy="1809804"/>
              </a:xfrm>
            </p:spPr>
            <p:txBody>
              <a:bodyPr>
                <a:normAutofit fontScale="47500" lnSpcReduction="20000"/>
              </a:bodyPr>
              <a:lstStyle/>
              <a:p>
                <a:r>
                  <a:rPr lang="en-US" spc="-5" dirty="0">
                    <a:latin typeface="Arial"/>
                    <a:cs typeface="Arial"/>
                  </a:rPr>
                  <a:t>It is common to have square input shape, i.e., </a:t>
                </a:r>
                <a14:m>
                  <m:oMath xmlns:m="http://schemas.openxmlformats.org/officeDocument/2006/math">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oMath>
                </a14:m>
                <a:r>
                  <a:rPr lang="en-US" sz="3200" spc="-5" dirty="0">
                    <a:latin typeface="Arial"/>
                    <a:cs typeface="Arial"/>
                  </a:rPr>
                  <a:t>, but general rectangle </a:t>
                </a:r>
                <a:r>
                  <a:rPr lang="en-US" spc="-5" dirty="0">
                    <a:cs typeface="Arial"/>
                  </a:rPr>
                  <a:t>shape</a:t>
                </a:r>
                <a:r>
                  <a:rPr lang="en-US" sz="3200" spc="-5" dirty="0">
                    <a:latin typeface="Arial"/>
                    <a:cs typeface="Arial"/>
                  </a:rPr>
                  <a:t> size is possible</a:t>
                </a:r>
              </a:p>
              <a:p>
                <a:r>
                  <a:rPr lang="en-US" sz="3200" spc="-5" dirty="0">
                    <a:latin typeface="Arial"/>
                    <a:cs typeface="Arial"/>
                  </a:rPr>
                  <a:t>A filter always has square </a:t>
                </a:r>
                <a:r>
                  <a:rPr lang="en-US" spc="-5" dirty="0">
                    <a:cs typeface="Arial"/>
                  </a:rPr>
                  <a:t>shape</a:t>
                </a:r>
                <a:r>
                  <a:rPr lang="en-US" sz="3200" spc="-5" dirty="0">
                    <a:latin typeface="Arial"/>
                    <a:cs typeface="Arial"/>
                  </a:rPr>
                  <a:t>, and always has the same depth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𝐷</m:t>
                        </m:r>
                      </m:e>
                      <m:sub>
                        <m:r>
                          <a:rPr lang="en-US" sz="3200" b="0" i="1" spc="-5" smtClean="0">
                            <a:latin typeface="Cambria Math" panose="02040503050406030204" pitchFamily="18" charset="0"/>
                            <a:cs typeface="Arial"/>
                          </a:rPr>
                          <m:t>1</m:t>
                        </m:r>
                      </m:sub>
                    </m:sSub>
                  </m:oMath>
                </a14:m>
                <a:r>
                  <a:rPr lang="en-US" sz="3200" spc="-5" dirty="0">
                    <a:latin typeface="Arial"/>
                    <a:cs typeface="Arial"/>
                  </a:rPr>
                  <a:t> as the input volume </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m:t>
                    </m:r>
                    <m:r>
                      <a:rPr lang="en-US" i="1" spc="-5">
                        <a:latin typeface="Cambria Math" panose="02040503050406030204" pitchFamily="18" charset="0"/>
                        <a:cs typeface="Arial"/>
                      </a:rPr>
                      <m:t>1</m:t>
                    </m:r>
                    <m:r>
                      <a:rPr lang="en-US" i="1" spc="-5">
                        <a:latin typeface="Cambria Math" panose="02040503050406030204" pitchFamily="18" charset="0"/>
                        <a:cs typeface="Arial"/>
                      </a:rPr>
                      <m:t>)</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m:t>
                        </m:r>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r>
                      <a:rPr lang="en-US" sz="2900" b="0" i="1" dirty="0" smtClean="0">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m:t>
                        </m:r>
                        <m:r>
                          <a:rPr lang="en-US" sz="2900" b="0" i="1" smtClean="0">
                            <a:latin typeface="Cambria Math" panose="02040503050406030204" pitchFamily="18" charset="0"/>
                          </a:rPr>
                          <m:t>1</m:t>
                        </m:r>
                        <m:r>
                          <a:rPr lang="en-US" sz="2900" b="0" i="1" smtClean="0">
                            <a:latin typeface="Cambria Math" panose="02040503050406030204" pitchFamily="18" charset="0"/>
                          </a:rPr>
                          <m:t>−</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5</m:t>
                    </m:r>
                    <m:r>
                      <a:rPr lang="en-US" sz="2500" i="1" dirty="0" smtClean="0">
                        <a:latin typeface="Cambria Math" panose="02040503050406030204" pitchFamily="18" charset="0"/>
                        <a:cs typeface="Arial"/>
                      </a:rPr>
                      <m:t>⇒</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964706"/>
                <a:ext cx="8229600" cy="1809804"/>
              </a:xfrm>
              <a:blipFill>
                <a:blip r:embed="rId2"/>
                <a:stretch>
                  <a:fillRect l="-222" t="-30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249963"/>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755973"/>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162287"/>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026121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32</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m:t>
                    </m:r>
                    <m:r>
                      <a:rPr lang="en-US" i="1" dirty="0">
                        <a:latin typeface="Cambria Math" panose="02040503050406030204" pitchFamily="18" charset="0"/>
                      </a:rPr>
                      <m:t>)</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m:t>
                    </m:r>
                    <m:r>
                      <a:rPr lang="en-US" altLang="zh-CN" sz="3200" i="1">
                        <a:latin typeface="Cambria Math" panose="02040503050406030204" pitchFamily="18" charset="0"/>
                      </a:rPr>
                      <m:t>×</m:t>
                    </m:r>
                    <m:r>
                      <a:rPr lang="en-US" altLang="zh-CN" sz="3200" i="1">
                        <a:latin typeface="Cambria Math" panose="02040503050406030204" pitchFamily="18" charset="0"/>
                      </a:rPr>
                      <m:t>3</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3</m:t>
                        </m:r>
                      </m:e>
                    </m:d>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3</m:t>
                    </m:r>
                    <m:r>
                      <a:rPr lang="en-US" altLang="zh-CN" i="1">
                        <a:latin typeface="Cambria Math" panose="02040503050406030204" pitchFamily="18" charset="0"/>
                      </a:rPr>
                      <m:t>×</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 code optimization, some mathematical tools etc.</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conjunction w. complex ML/DL algorithms, which may be sometimes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3×3×3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=1,</m:t>
                    </m:r>
                    <m:r>
                      <a:rPr lang="en-US" sz="1600" i="1">
                        <a:latin typeface="Cambria Math" panose="02040503050406030204" pitchFamily="18" charset="0"/>
                      </a:rPr>
                      <m:t>𝐹</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m:t>
                    </m:r>
                    <m:r>
                      <a:rPr lang="en-US" b="0" i="1" dirty="0" smtClean="0">
                        <a:latin typeface="Cambria Math" panose="02040503050406030204" pitchFamily="18" charset="0"/>
                      </a:rPr>
                      <m:t>×</m:t>
                    </m:r>
                    <m:r>
                      <a:rPr lang="en-US" b="0" i="1" dirty="0" smtClean="0">
                        <a:latin typeface="Cambria Math" panose="02040503050406030204" pitchFamily="18" charset="0"/>
                      </a:rPr>
                      <m:t>28</m:t>
                    </m:r>
                    <m:r>
                      <a:rPr lang="en-US" b="0" i="1" dirty="0" smtClean="0">
                        <a:latin typeface="Cambria Math" panose="02040503050406030204" pitchFamily="18" charset="0"/>
                      </a:rPr>
                      <m:t>×</m:t>
                    </m:r>
                    <m:r>
                      <a:rPr lang="en-US" b="0" i="1" dirty="0" smtClean="0">
                        <a:latin typeface="Cambria Math" panose="02040503050406030204" pitchFamily="18" charset="0"/>
                      </a:rPr>
                      <m:t>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76</m:t>
                    </m:r>
                  </m:oMath>
                </a14:m>
                <a:r>
                  <a:rPr lang="en-US" dirty="0"/>
                  <a:t> params, so 10 filters add up to </a:t>
                </a:r>
                <a14:m>
                  <m:oMath xmlns:m="http://schemas.openxmlformats.org/officeDocument/2006/math">
                    <m:r>
                      <a:rPr lang="en-US" i="1" dirty="0" smtClean="0">
                        <a:latin typeface="Cambria Math" panose="02040503050406030204" pitchFamily="18" charset="0"/>
                      </a:rPr>
                      <m:t>76</m:t>
                    </m:r>
                    <m:r>
                      <a:rPr lang="en-US" i="1" dirty="0" smtClean="0">
                        <a:latin typeface="Cambria Math" panose="02040503050406030204" pitchFamily="18" charset="0"/>
                      </a:rPr>
                      <m:t>∗</m:t>
                    </m:r>
                    <m:r>
                      <a:rPr lang="en-US" i="1" dirty="0" smtClean="0">
                        <a:latin typeface="Cambria Math" panose="02040503050406030204" pitchFamily="18" charset="0"/>
                      </a:rPr>
                      <m:t>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r>
                  <a:rPr lang="en-US" dirty="0"/>
                  <a:t>CONV Example 7: </a:t>
                </a:r>
                <a14:m>
                  <m:oMath xmlns:m="http://schemas.openxmlformats.org/officeDocument/2006/math">
                    <m:r>
                      <a:rPr lang="en-US" b="0" i="1" dirty="0" smtClean="0">
                        <a:latin typeface="Cambria Math" panose="02040503050406030204" pitchFamily="18" charset="0"/>
                      </a:rPr>
                      <m:t>1×1</m:t>
                    </m:r>
                  </m:oMath>
                </a14:m>
                <a:r>
                  <a:rPr lang="en-US" dirty="0"/>
                  <a:t> Filter </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0"/>
                <a:ext cx="8229600" cy="3006080"/>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64 input channels. If the input depth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oMath>
                </a14:m>
                <a:r>
                  <a:rPr lang="en-US" dirty="0"/>
                  <a:t>, then it does not make sense to have </a:t>
                </a:r>
                <a14:m>
                  <m:oMath xmlns:m="http://schemas.openxmlformats.org/officeDocument/2006/math">
                    <m:r>
                      <a:rPr lang="en-US" i="1" dirty="0">
                        <a:latin typeface="Cambria Math" panose="02040503050406030204" pitchFamily="18" charset="0"/>
                      </a:rPr>
                      <m:t>1×1</m:t>
                    </m:r>
                  </m:oMath>
                </a14:m>
                <a:r>
                  <a:rPr lang="en-US" dirty="0"/>
                  <a:t> filters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0"/>
                <a:ext cx="8229600" cy="3006080"/>
              </a:xfrm>
              <a:blipFill>
                <a:blip r:embed="rId4"/>
                <a:stretch>
                  <a:fillRect l="-519" t="-30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8265-2810-4BD4-B6EC-8E7192AFF837}"/>
              </a:ext>
            </a:extLst>
          </p:cNvPr>
          <p:cNvSpPr>
            <a:spLocks noGrp="1"/>
          </p:cNvSpPr>
          <p:nvPr>
            <p:ph type="title"/>
          </p:nvPr>
        </p:nvSpPr>
        <p:spPr/>
        <p:txBody>
          <a:bodyPr/>
          <a:lstStyle/>
          <a:p>
            <a:r>
              <a:rPr lang="en-US" spc="-5">
                <a:latin typeface="Arial"/>
                <a:cs typeface="Arial"/>
              </a:rPr>
              <a:t>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0F153D-8311-4B86-9471-AA85B9DF56A7}"/>
                  </a:ext>
                </a:extLst>
              </p:cNvPr>
              <p:cNvSpPr>
                <a:spLocks noGrp="1"/>
              </p:cNvSpPr>
              <p:nvPr>
                <p:ph idx="1"/>
              </p:nvPr>
            </p:nvSpPr>
            <p:spPr/>
            <p:txBody>
              <a:bodyPr/>
              <a:lstStyle/>
              <a:p>
                <a:r>
                  <a:rPr lang="en-US" spc="-5" dirty="0">
                    <a:latin typeface="Arial"/>
                    <a:cs typeface="Arial"/>
                  </a:rPr>
                  <a:t>What does a CONV layer w. filter volume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equal to its input volume </a:t>
                </a:r>
                <a14:m>
                  <m:oMath xmlns:m="http://schemas.openxmlformats.org/officeDocument/2006/math">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i.e.,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𝐷</m:t>
                    </m:r>
                  </m:oMath>
                </a14:m>
                <a:r>
                  <a:rPr lang="en-US" spc="-5" dirty="0">
                    <a:latin typeface="Arial"/>
                    <a:cs typeface="Arial"/>
                  </a:rPr>
                  <a:t>, w. stride </a:t>
                </a:r>
                <a14:m>
                  <m:oMath xmlns:m="http://schemas.openxmlformats.org/officeDocument/2006/math">
                    <m:r>
                      <a:rPr lang="en-US" b="0" i="1" spc="-5" smtClean="0">
                        <a:latin typeface="Cambria Math" panose="02040503050406030204" pitchFamily="18" charset="0"/>
                        <a:cs typeface="Arial"/>
                      </a:rPr>
                      <m:t>𝑆</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1</m:t>
                    </m:r>
                  </m:oMath>
                </a14:m>
                <a:r>
                  <a:rPr lang="en-US" spc="-5" dirty="0">
                    <a:latin typeface="Arial"/>
                    <a:cs typeface="Arial"/>
                  </a:rPr>
                  <a:t> </a:t>
                </a:r>
                <a:r>
                  <a:rPr lang="en-US" spc="-5" dirty="0">
                    <a:cs typeface="Arial"/>
                  </a:rPr>
                  <a:t>and no pad look like?</a:t>
                </a:r>
              </a:p>
              <a:p>
                <a:r>
                  <a:rPr lang="en-US" dirty="0">
                    <a:latin typeface="Arial"/>
                    <a:cs typeface="Arial"/>
                  </a:rPr>
                  <a:t>ANS: It consists of a single neuron (since </a:t>
                </a:r>
                <a14:m>
                  <m:oMath xmlns:m="http://schemas.openxmlformats.org/officeDocument/2006/math">
                    <m:r>
                      <a:rPr lang="en-US" b="0" i="1" spc="-5" smtClean="0">
                        <a:latin typeface="Cambria Math" panose="02040503050406030204" pitchFamily="18" charset="0"/>
                        <a:cs typeface="Arial"/>
                      </a:rPr>
                      <m:t>𝐹</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oMath>
                </a14:m>
                <a:r>
                  <a:rPr lang="en-US" dirty="0">
                    <a:latin typeface="Arial"/>
                    <a:cs typeface="Arial"/>
                  </a:rPr>
                  <a:t> </a:t>
                </a:r>
                <a14:m>
                  <m:oMath xmlns:m="http://schemas.openxmlformats.org/officeDocument/2006/math">
                    <m:sSub>
                      <m:sSubPr>
                        <m:ctrlPr>
                          <a:rPr lang="en-US" b="0" i="1" dirty="0" smtClean="0">
                            <a:latin typeface="Cambria Math" panose="02040503050406030204" pitchFamily="18" charset="0"/>
                            <a:cs typeface="Arial"/>
                          </a:rPr>
                        </m:ctrlPr>
                      </m:sSubPr>
                      <m:e>
                        <m:r>
                          <m:rPr>
                            <m:sty m:val="p"/>
                          </m:rPr>
                          <a:rPr lang="en-US" dirty="0">
                            <a:latin typeface="Cambria Math" panose="02040503050406030204" pitchFamily="18" charset="0"/>
                            <a:cs typeface="Arial"/>
                          </a:rPr>
                          <m:t>N</m:t>
                        </m:r>
                      </m:e>
                      <m:sub>
                        <m:r>
                          <a:rPr lang="en-US" b="0" i="0" dirty="0" smtClean="0">
                            <a:latin typeface="Cambria Math" panose="02040503050406030204" pitchFamily="18" charset="0"/>
                            <a:cs typeface="Arial"/>
                          </a:rPr>
                          <m:t>2</m:t>
                        </m:r>
                      </m:sub>
                    </m:sSub>
                    <m:r>
                      <a:rPr lang="en-US" b="0" i="0" dirty="0" smtClean="0">
                        <a:latin typeface="Cambria Math" panose="02040503050406030204" pitchFamily="18" charset="0"/>
                        <a:cs typeface="Arial"/>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b="0" i="0" dirty="0" smtClean="0">
                        <a:latin typeface="Cambria Math" panose="02040503050406030204" pitchFamily="18" charset="0"/>
                      </a:rPr>
                      <m:t>1</m:t>
                    </m:r>
                    <m:r>
                      <a:rPr lang="en-US" b="0" i="0" dirty="0" smtClean="0">
                        <a:latin typeface="Cambria Math" panose="02040503050406030204" pitchFamily="18" charset="0"/>
                      </a:rPr>
                      <m:t>=</m:t>
                    </m:r>
                    <m:r>
                      <a:rPr lang="en-US" b="0" i="0" dirty="0" smtClean="0">
                        <a:latin typeface="Cambria Math" panose="02040503050406030204" pitchFamily="18" charset="0"/>
                      </a:rPr>
                      <m:t>1</m:t>
                    </m:r>
                  </m:oMath>
                </a14:m>
                <a:r>
                  <a:rPr lang="en-US" dirty="0">
                    <a:latin typeface="Arial"/>
                    <a:cs typeface="Arial"/>
                  </a:rPr>
                  <a:t>)</a:t>
                </a:r>
              </a:p>
              <a:p>
                <a:endParaRPr lang="en-SE" dirty="0"/>
              </a:p>
            </p:txBody>
          </p:sp>
        </mc:Choice>
        <mc:Fallback xmlns="">
          <p:sp>
            <p:nvSpPr>
              <p:cNvPr id="3" name="Content Placeholder 2">
                <a:extLst>
                  <a:ext uri="{FF2B5EF4-FFF2-40B4-BE49-F238E27FC236}">
                    <a16:creationId xmlns:a16="http://schemas.microsoft.com/office/drawing/2014/main" id="{8E0F153D-8311-4B86-9471-AA85B9DF56A7}"/>
                  </a:ext>
                </a:extLst>
              </p:cNvPr>
              <p:cNvSpPr>
                <a:spLocks noGrp="1" noRot="1" noChangeAspect="1" noMove="1" noResize="1" noEditPoints="1" noAdjustHandles="1" noChangeArrowheads="1" noChangeShapeType="1" noTextEdit="1"/>
              </p:cNvSpPr>
              <p:nvPr>
                <p:ph idx="1"/>
              </p:nvPr>
            </p:nvSpPr>
            <p:spPr>
              <a:blipFill>
                <a:blip r:embed="rId3"/>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817A1A7-6C90-4BE1-AC5D-00C19FF2690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1851898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DE11-8D80-4D21-B0AF-452207EC88DC}"/>
              </a:ext>
            </a:extLst>
          </p:cNvPr>
          <p:cNvSpPr>
            <a:spLocks noGrp="1"/>
          </p:cNvSpPr>
          <p:nvPr>
            <p:ph type="title"/>
          </p:nvPr>
        </p:nvSpPr>
        <p:spPr/>
        <p:txBody>
          <a:bodyPr/>
          <a:lstStyle/>
          <a:p>
            <a:r>
              <a:rPr lang="en-US" sz="3600" dirty="0"/>
              <a:t>Pooling and Fully-Connected Layers</a:t>
            </a:r>
            <a:endParaRPr lang="en-SE" sz="3600" dirty="0"/>
          </a:p>
        </p:txBody>
      </p:sp>
      <p:sp>
        <p:nvSpPr>
          <p:cNvPr id="3" name="Content Placeholder 2">
            <a:extLst>
              <a:ext uri="{FF2B5EF4-FFF2-40B4-BE49-F238E27FC236}">
                <a16:creationId xmlns:a16="http://schemas.microsoft.com/office/drawing/2014/main" id="{ABD9D1E5-5EC2-40CB-A0CC-B3EE5F4FCC4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AF5A64D-59E3-48DD-89EB-42E4760491D3}"/>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02026C3C-DCD9-49AF-B062-B1642EDF4648}"/>
              </a:ext>
            </a:extLst>
          </p:cNvPr>
          <p:cNvSpPr/>
          <p:nvPr/>
        </p:nvSpPr>
        <p:spPr>
          <a:xfrm>
            <a:off x="0" y="1484784"/>
            <a:ext cx="9143981" cy="43789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78732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oMath>
                </a14:m>
                <a:r>
                  <a:rPr lang="en-US" sz="3600" spc="-5" dirty="0">
                    <a:solidFill>
                      <a:schemeClr val="tx1"/>
                    </a:solidFill>
                    <a:latin typeface="Arial"/>
                    <a:cs typeface="Arial"/>
                  </a:rPr>
                  <a:t>(unlike a CONV filter, which </a:t>
                </a:r>
                <a:r>
                  <a:rPr lang="en-US" sz="3600" spc="-5" dirty="0">
                    <a:latin typeface="Arial"/>
                    <a:cs typeface="Arial"/>
                  </a:rPr>
                  <a:t>always has the same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1</m:t>
                        </m:r>
                      </m:sub>
                    </m:sSub>
                  </m:oMath>
                </a14:m>
                <a:r>
                  <a:rPr lang="en-US" sz="3600" spc="-5" dirty="0">
                    <a:latin typeface="Arial"/>
                    <a:cs typeface="Arial"/>
                  </a:rPr>
                  <a:t> as the input volume, and output volume has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r>
                      <a:rPr lang="en-US" sz="3600" b="0" i="1" spc="-5" smtClean="0">
                        <a:latin typeface="Cambria Math" panose="02040503050406030204" pitchFamily="18" charset="0"/>
                        <a:cs typeface="Arial"/>
                      </a:rPr>
                      <m:t>=</m:t>
                    </m:r>
                    <m:r>
                      <a:rPr lang="en-US" sz="3600" b="0" i="1" spc="-5" smtClean="0">
                        <a:latin typeface="Cambria Math" panose="02040503050406030204" pitchFamily="18" charset="0"/>
                        <a:cs typeface="Arial"/>
                      </a:rPr>
                      <m:t>𝐾</m:t>
                    </m:r>
                  </m:oMath>
                </a14:m>
                <a:r>
                  <a:rPr lang="en-US" sz="3600" spc="-5" dirty="0">
                    <a:latin typeface="Arial"/>
                    <a:cs typeface="Arial"/>
                  </a:rPr>
                  <a:t>, the No. filters)</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3</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683568" y="1196752"/>
            <a:ext cx="7704036" cy="3400105"/>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5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pPr lvl="1"/>
                <a:r>
                  <a:rPr lang="en-US" dirty="0"/>
                  <a:t>There are a number of color space encodings, incl. RGB, HSV, CMYK, etc.</a:t>
                </a:r>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i.e., true color (24-bit) is used in computer and phone display for human eyes, but 8-bit is typically enough for CV tasks</a:t>
                </a:r>
                <a:endParaRPr lang="en-SE" dirty="0"/>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444" t="-37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292172"/>
            <a:ext cx="4680520" cy="340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021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108520" y="1295400"/>
                <a:ext cx="3528392" cy="5589984"/>
              </a:xfrm>
            </p:spPr>
            <p:txBody>
              <a:bodyPr>
                <a:normAutofit fontScale="92500" lnSpcReduction="1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r>
                  <a:rPr lang="en-US" dirty="0">
                    <a:solidFill>
                      <a:schemeClr val="tx1"/>
                    </a:solidFill>
                  </a:rPr>
                  <a:t>Alternative: average pooling is less commonly used</a:t>
                </a: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108520" y="1295400"/>
                <a:ext cx="3528392" cy="5589984"/>
              </a:xfrm>
              <a:blipFill>
                <a:blip r:embed="rId3"/>
                <a:stretch>
                  <a:fillRect l="-3454" t="-2293" r="-6563" b="-22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076589504"/>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latin typeface="Arial"/>
                          <a:cs typeface="Arial"/>
                        </a:rPr>
                        <a:t>4</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nSpc>
                          <a:spcPct val="100000"/>
                        </a:lnSpc>
                        <a:spcBef>
                          <a:spcPts val="540"/>
                        </a:spcBef>
                      </a:pPr>
                      <a:r>
                        <a:rPr sz="2400" dirty="0">
                          <a:latin typeface="Arial"/>
                          <a:cs typeface="Arial"/>
                        </a:rPr>
                        <a:t>5</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solidFill>
                            <a:srgbClr val="C00000"/>
                          </a:solidFill>
                          <a:latin typeface="Arial"/>
                          <a:cs typeface="Arial"/>
                        </a:rPr>
                        <a:t>6</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7</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rgbClr val="C00000"/>
                          </a:solidFill>
                          <a:latin typeface="Arial"/>
                          <a:cs typeface="Arial"/>
                        </a:rPr>
                        <a:t>8</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nSpc>
                          <a:spcPct val="100000"/>
                        </a:lnSpc>
                        <a:spcBef>
                          <a:spcPts val="540"/>
                        </a:spcBef>
                      </a:pPr>
                      <a:r>
                        <a:rPr sz="2400" dirty="0">
                          <a:solidFill>
                            <a:srgbClr val="C00000"/>
                          </a:solidFill>
                          <a:latin typeface="Arial"/>
                          <a:cs typeface="Arial"/>
                        </a:rPr>
                        <a:t>3</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latin typeface="Arial"/>
                          <a:cs typeface="Arial"/>
                        </a:rPr>
                        <a:t>0</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rgbClr val="C00000"/>
                          </a:solidFill>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3" name="object 12">
            <a:extLst>
              <a:ext uri="{FF2B5EF4-FFF2-40B4-BE49-F238E27FC236}">
                <a16:creationId xmlns:a16="http://schemas.microsoft.com/office/drawing/2014/main" id="{7FAEBDDD-02C0-466B-84CF-42A80785228C}"/>
              </a:ext>
            </a:extLst>
          </p:cNvPr>
          <p:cNvSpPr/>
          <p:nvPr/>
        </p:nvSpPr>
        <p:spPr>
          <a:xfrm>
            <a:off x="5885186" y="2845309"/>
            <a:ext cx="2005492" cy="45719"/>
          </a:xfrm>
          <a:custGeom>
            <a:avLst/>
            <a:gdLst/>
            <a:ahLst/>
            <a:cxnLst/>
            <a:rect l="l" t="t" r="r" b="b"/>
            <a:pathLst>
              <a:path w="1918970">
                <a:moveTo>
                  <a:pt x="0" y="0"/>
                </a:moveTo>
                <a:lnTo>
                  <a:pt x="1918496"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35BF97B1-209A-41DB-BDAF-58E96FF41C77}"/>
              </a:ext>
            </a:extLst>
          </p:cNvPr>
          <p:cNvSpPr/>
          <p:nvPr/>
        </p:nvSpPr>
        <p:spPr>
          <a:xfrm>
            <a:off x="7803682" y="2813835"/>
            <a:ext cx="86995" cy="63500"/>
          </a:xfrm>
          <a:custGeom>
            <a:avLst/>
            <a:gdLst/>
            <a:ahLst/>
            <a:cxnLst/>
            <a:rect l="l" t="t" r="r" b="b"/>
            <a:pathLst>
              <a:path w="86995" h="63500">
                <a:moveTo>
                  <a:pt x="0" y="62949"/>
                </a:moveTo>
                <a:lnTo>
                  <a:pt x="86449" y="31474"/>
                </a:lnTo>
                <a:lnTo>
                  <a:pt x="0" y="0"/>
                </a:lnTo>
                <a:lnTo>
                  <a:pt x="0" y="62949"/>
                </a:lnTo>
                <a:close/>
              </a:path>
            </a:pathLst>
          </a:custGeom>
          <a:ln w="19049">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8C88CC7-A5F6-40CD-AB53-D3A4A453F05C}"/>
              </a:ext>
            </a:extLst>
          </p:cNvPr>
          <p:cNvSpPr txBox="1"/>
          <p:nvPr/>
        </p:nvSpPr>
        <p:spPr>
          <a:xfrm>
            <a:off x="5865788" y="2087050"/>
            <a:ext cx="2024889" cy="602409"/>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 </a:t>
            </a:r>
            <a:r>
              <a:rPr lang="en-US" sz="2000" spc="-5" dirty="0">
                <a:latin typeface="Arial"/>
                <a:cs typeface="Arial"/>
              </a:rPr>
              <a:t>w.</a:t>
            </a:r>
            <a:r>
              <a:rPr sz="2000" spc="-5" dirty="0">
                <a:latin typeface="Arial"/>
                <a:cs typeface="Arial"/>
              </a:rPr>
              <a:t> 2x2</a:t>
            </a:r>
            <a:r>
              <a:rPr sz="2000" spc="-30" dirty="0">
                <a:latin typeface="Arial"/>
                <a:cs typeface="Arial"/>
              </a:rPr>
              <a:t> </a:t>
            </a:r>
            <a:endParaRPr lang="en-US" sz="2000" spc="-30" dirty="0">
              <a:latin typeface="Arial"/>
              <a:cs typeface="Arial"/>
            </a:endParaRPr>
          </a:p>
          <a:p>
            <a:pPr marL="12700" marR="5080">
              <a:lnSpc>
                <a:spcPct val="100699"/>
              </a:lnSpc>
            </a:pPr>
            <a:r>
              <a:rPr sz="2000" spc="-5" dirty="0">
                <a:latin typeface="Arial"/>
                <a:cs typeface="Arial"/>
              </a:rPr>
              <a:t>filter and stride</a:t>
            </a:r>
            <a:r>
              <a:rPr sz="2000" spc="-60" dirty="0">
                <a:latin typeface="Arial"/>
                <a:cs typeface="Arial"/>
              </a:rPr>
              <a:t> </a:t>
            </a:r>
            <a:r>
              <a:rPr sz="2000" spc="-5" dirty="0">
                <a:latin typeface="Arial"/>
                <a:cs typeface="Arial"/>
              </a:rPr>
              <a:t>2</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2087049759"/>
              </p:ext>
            </p:extLst>
          </p:nvPr>
        </p:nvGraphicFramePr>
        <p:xfrm>
          <a:off x="7934215" y="225387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r">
                        <a:lnSpc>
                          <a:spcPct val="100000"/>
                        </a:lnSpc>
                        <a:spcBef>
                          <a:spcPts val="540"/>
                        </a:spcBef>
                      </a:pPr>
                      <a:r>
                        <a:rPr sz="2400" dirty="0">
                          <a:latin typeface="Arial"/>
                          <a:cs typeface="Arial"/>
                        </a:rPr>
                        <a:t>6</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r">
                        <a:lnSpc>
                          <a:spcPct val="100000"/>
                        </a:lnSpc>
                        <a:spcBef>
                          <a:spcPts val="540"/>
                        </a:spcBef>
                      </a:pPr>
                      <a:r>
                        <a:rPr sz="2400" dirty="0">
                          <a:latin typeface="Arial"/>
                          <a:cs typeface="Arial"/>
                        </a:rPr>
                        <a:t>8</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r">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r">
                        <a:lnSpc>
                          <a:spcPct val="100000"/>
                        </a:lnSpc>
                        <a:spcBef>
                          <a:spcPts val="540"/>
                        </a:spcBef>
                      </a:pPr>
                      <a:r>
                        <a:rPr sz="2400" dirty="0">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92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177702"/>
                <a:ext cx="8229600" cy="2277616"/>
              </a:xfrm>
            </p:spPr>
            <p:txBody>
              <a:bodyPr>
                <a:normAutofit fontScale="775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r>
                  <a:rPr lang="en-US" dirty="0"/>
                  <a:t>(This setting is uncommon. It is more common to have </a:t>
                </a:r>
                <a14:m>
                  <m:oMath xmlns:m="http://schemas.openxmlformats.org/officeDocument/2006/math">
                    <m:r>
                      <a:rPr lang="en-US" sz="3200" i="1" spc="-5" smtClean="0">
                        <a:latin typeface="Cambria Math" panose="02040503050406030204" pitchFamily="18" charset="0"/>
                        <a:cs typeface="Arial"/>
                      </a:rPr>
                      <m:t>𝐹</m:t>
                    </m:r>
                    <m:r>
                      <a:rPr lang="en-US" sz="3200" i="1" spc="-5" smtClean="0">
                        <a:latin typeface="Cambria Math" panose="02040503050406030204" pitchFamily="18" charset="0"/>
                        <a:cs typeface="Arial"/>
                      </a:rPr>
                      <m:t>=3, </m:t>
                    </m:r>
                    <m:r>
                      <a:rPr lang="en-US" sz="3200" i="1" spc="-5" smtClean="0">
                        <a:latin typeface="Cambria Math" panose="02040503050406030204" pitchFamily="18" charset="0"/>
                        <a:cs typeface="Arial"/>
                      </a:rPr>
                      <m:t>𝑆</m:t>
                    </m:r>
                    <m:r>
                      <a:rPr lang="en-US" sz="3200"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177702"/>
                <a:ext cx="8229600" cy="2277616"/>
              </a:xfrm>
              <a:blipFill>
                <a:blip r:embed="rId3"/>
                <a:stretch>
                  <a:fillRect l="-1037" t="-5348" r="-1333" b="-61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7170" name="Picture 2">
            <a:extLst>
              <a:ext uri="{FF2B5EF4-FFF2-40B4-BE49-F238E27FC236}">
                <a16:creationId xmlns:a16="http://schemas.microsoft.com/office/drawing/2014/main" id="{48C01281-4C72-4576-A32F-48A7070A713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34583" y="3414294"/>
            <a:ext cx="5474834" cy="34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83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C777-5BF1-4552-866C-17FEBD6C3F08}"/>
              </a:ext>
            </a:extLst>
          </p:cNvPr>
          <p:cNvSpPr>
            <a:spLocks noGrp="1"/>
          </p:cNvSpPr>
          <p:nvPr>
            <p:ph type="title"/>
          </p:nvPr>
        </p:nvSpPr>
        <p:spPr>
          <a:xfrm>
            <a:off x="395537" y="-99392"/>
            <a:ext cx="8429182" cy="868362"/>
          </a:xfrm>
        </p:spPr>
        <p:txBody>
          <a:bodyPr/>
          <a:lstStyle/>
          <a:p>
            <a:r>
              <a:rPr lang="en-US" sz="3600" dirty="0"/>
              <a:t>Case Study: LeNet-5 [</a:t>
            </a:r>
            <a:r>
              <a:rPr lang="en-US" sz="3600" dirty="0" err="1"/>
              <a:t>LeCun</a:t>
            </a:r>
            <a:r>
              <a:rPr lang="en-US" sz="3600" dirty="0"/>
              <a:t> et al. 1998] </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1E771-20E8-4452-BF12-7EF8AE1C19D3}"/>
                  </a:ext>
                </a:extLst>
              </p:cNvPr>
              <p:cNvSpPr>
                <a:spLocks noGrp="1"/>
              </p:cNvSpPr>
              <p:nvPr>
                <p:ph idx="1"/>
              </p:nvPr>
            </p:nvSpPr>
            <p:spPr>
              <a:xfrm>
                <a:off x="0" y="809776"/>
                <a:ext cx="8964488" cy="3915368"/>
              </a:xfrm>
            </p:spPr>
            <p:txBody>
              <a:bodyPr>
                <a:normAutofit/>
              </a:bodyPr>
              <a:lstStyle/>
              <a:p>
                <a:r>
                  <a:rPr lang="en-US" sz="1200" dirty="0"/>
                  <a:t>Architecture is [</a:t>
                </a:r>
                <a:r>
                  <a:rPr lang="en-US" sz="1200" spc="-5" dirty="0">
                    <a:latin typeface="Arial"/>
                    <a:cs typeface="Arial"/>
                  </a:rPr>
                  <a:t>CONV-POOL-CONV-POOL-CONV-FC-FC</a:t>
                </a:r>
                <a:r>
                  <a:rPr lang="en-US" sz="1200" dirty="0"/>
                  <a:t>]</a:t>
                </a:r>
              </a:p>
              <a:p>
                <a:r>
                  <a:rPr lang="en-US" sz="1200" dirty="0"/>
                  <a:t>Input image: </a:t>
                </a:r>
                <a14:m>
                  <m:oMath xmlns:m="http://schemas.openxmlformats.org/officeDocument/2006/math">
                    <m:r>
                      <a:rPr lang="en-US" sz="1200" i="1">
                        <a:latin typeface="Cambria Math" panose="02040503050406030204" pitchFamily="18" charset="0"/>
                      </a:rPr>
                      <m:t>32</m:t>
                    </m:r>
                    <m:r>
                      <a:rPr lang="en-US" sz="1200" i="1">
                        <a:latin typeface="Cambria Math" panose="02040503050406030204" pitchFamily="18" charset="0"/>
                      </a:rPr>
                      <m:t>×</m:t>
                    </m:r>
                    <m:r>
                      <a:rPr lang="en-US" sz="1200" i="1">
                        <a:latin typeface="Cambria Math" panose="02040503050406030204" pitchFamily="18" charset="0"/>
                      </a:rPr>
                      <m:t>32</m:t>
                    </m:r>
                    <m:r>
                      <a:rPr lang="en-US" sz="1200" i="1">
                        <a:latin typeface="Cambria Math" panose="02040503050406030204" pitchFamily="18" charset="0"/>
                      </a:rPr>
                      <m:t>×</m:t>
                    </m:r>
                    <m:r>
                      <a:rPr lang="en-US" sz="1200" i="1">
                        <a:latin typeface="Cambria Math" panose="02040503050406030204" pitchFamily="18" charset="0"/>
                      </a:rPr>
                      <m:t>1</m:t>
                    </m:r>
                    <m:r>
                      <a:rPr lang="en-US" sz="1200" i="1">
                        <a:latin typeface="Cambria Math" panose="02040503050406030204" pitchFamily="18" charset="0"/>
                      </a:rPr>
                      <m:t> </m:t>
                    </m:r>
                  </m:oMath>
                </a14:m>
                <a:r>
                  <a:rPr lang="en-US" sz="1200" dirty="0"/>
                  <a:t>(grey-scale images of hand-written digits w. size </a:t>
                </a:r>
                <a14:m>
                  <m:oMath xmlns:m="http://schemas.openxmlformats.org/officeDocument/2006/math">
                    <m:r>
                      <a:rPr lang="en-US" sz="1200" b="0" i="1" smtClean="0">
                        <a:latin typeface="Cambria Math" panose="02040503050406030204" pitchFamily="18" charset="0"/>
                      </a:rPr>
                      <m:t>32</m:t>
                    </m:r>
                    <m:r>
                      <a:rPr lang="en-US" sz="1200" b="0" i="1" smtClean="0">
                        <a:latin typeface="Cambria Math" panose="02040503050406030204" pitchFamily="18" charset="0"/>
                      </a:rPr>
                      <m:t>×</m:t>
                    </m:r>
                    <m:r>
                      <a:rPr lang="en-US" sz="1200" b="0" i="1" smtClean="0">
                        <a:latin typeface="Cambria Math" panose="02040503050406030204" pitchFamily="18" charset="0"/>
                      </a:rPr>
                      <m:t>32</m:t>
                    </m:r>
                  </m:oMath>
                </a14:m>
                <a:r>
                  <a:rPr lang="en-US" sz="1200" dirty="0"/>
                  <a:t> pixels)</a:t>
                </a:r>
              </a:p>
              <a:p>
                <a:r>
                  <a:rPr lang="en-US" sz="1200" dirty="0"/>
                  <a:t>Conv filters </a:t>
                </a:r>
                <a14:m>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oMath>
                </a14:m>
                <a:r>
                  <a:rPr lang="en-US" sz="1200" dirty="0"/>
                  <a:t> w. stride 1; Subsampling (Pooling) layers were </a:t>
                </a:r>
                <a14:m>
                  <m:oMath xmlns:m="http://schemas.openxmlformats.org/officeDocument/2006/math">
                    <m:r>
                      <a:rPr lang="en-US" sz="1200" i="1" dirty="0" smtClean="0">
                        <a:latin typeface="Cambria Math" panose="02040503050406030204" pitchFamily="18" charset="0"/>
                      </a:rPr>
                      <m:t>2</m:t>
                    </m:r>
                    <m:r>
                      <a:rPr lang="en-US" sz="1200" b="0" i="1" dirty="0" smtClean="0">
                        <a:latin typeface="Cambria Math" panose="02040503050406030204" pitchFamily="18" charset="0"/>
                      </a:rPr>
                      <m:t>×</m:t>
                    </m:r>
                    <m:r>
                      <a:rPr lang="en-US" sz="1200" i="1" dirty="0" smtClean="0">
                        <a:latin typeface="Cambria Math" panose="02040503050406030204" pitchFamily="18" charset="0"/>
                      </a:rPr>
                      <m:t>2</m:t>
                    </m:r>
                  </m:oMath>
                </a14:m>
                <a:r>
                  <a:rPr lang="en-US" sz="1200" dirty="0"/>
                  <a:t> w. stride </a:t>
                </a:r>
                <a14:m>
                  <m:oMath xmlns:m="http://schemas.openxmlformats.org/officeDocument/2006/math">
                    <m:r>
                      <a:rPr lang="en-US" sz="1200" i="1" dirty="0" smtClean="0">
                        <a:latin typeface="Cambria Math" panose="02040503050406030204" pitchFamily="18" charset="0"/>
                      </a:rPr>
                      <m:t>2</m:t>
                    </m:r>
                  </m:oMath>
                </a14:m>
                <a:endParaRPr lang="en-US" sz="1200" dirty="0"/>
              </a:p>
              <a:p>
                <a:r>
                  <a:rPr lang="en-US" sz="1200" dirty="0"/>
                  <a:t>Conv layer C1 maps from input volume </a:t>
                </a:r>
                <a14:m>
                  <m:oMath xmlns:m="http://schemas.openxmlformats.org/officeDocument/2006/math">
                    <m:r>
                      <a:rPr lang="en-US" sz="1200" i="1" smtClean="0">
                        <a:latin typeface="Cambria Math" panose="02040503050406030204" pitchFamily="18" charset="0"/>
                      </a:rPr>
                      <m:t>32</m:t>
                    </m:r>
                    <m:r>
                      <a:rPr lang="en-US" sz="1200" i="1" smtClean="0">
                        <a:latin typeface="Cambria Math" panose="02040503050406030204" pitchFamily="18" charset="0"/>
                      </a:rPr>
                      <m:t>×</m:t>
                    </m:r>
                    <m:r>
                      <a:rPr lang="en-US" sz="1200" i="1" smtClean="0">
                        <a:latin typeface="Cambria Math" panose="02040503050406030204" pitchFamily="18" charset="0"/>
                      </a:rPr>
                      <m:t>32</m:t>
                    </m:r>
                    <m:r>
                      <a:rPr lang="en-US" sz="1200" b="0" i="1" smtClean="0">
                        <a:latin typeface="Cambria Math" panose="02040503050406030204" pitchFamily="18" charset="0"/>
                      </a:rPr>
                      <m:t>×</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32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28</m:t>
                    </m:r>
                  </m:oMath>
                </a14:m>
                <a:r>
                  <a:rPr lang="en-US" sz="1200" dirty="0"/>
                  <a:t>)</a:t>
                </a:r>
              </a:p>
              <a:p>
                <a:r>
                  <a:rPr lang="en-US" sz="1200" dirty="0"/>
                  <a:t>Subsampling layer S2 maps from input volume </a:t>
                </a:r>
                <a14:m>
                  <m:oMath xmlns:m="http://schemas.openxmlformats.org/officeDocument/2006/math">
                    <m:r>
                      <a:rPr lang="en-US" sz="1200" b="0" i="1" smtClean="0">
                        <a:latin typeface="Cambria Math" panose="02040503050406030204" pitchFamily="18" charset="0"/>
                      </a:rPr>
                      <m:t>28</m:t>
                    </m:r>
                    <m:r>
                      <a:rPr lang="en-US" sz="1200" i="1" smtClean="0">
                        <a:latin typeface="Cambria Math" panose="02040503050406030204" pitchFamily="18" charset="0"/>
                      </a:rPr>
                      <m:t>×</m:t>
                    </m:r>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28</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1</m:t>
                    </m:r>
                    <m:r>
                      <a:rPr lang="en-US" sz="1200" i="1" dirty="0">
                        <a:latin typeface="Cambria Math" panose="02040503050406030204" pitchFamily="18" charset="0"/>
                      </a:rPr>
                      <m:t>=</m:t>
                    </m:r>
                    <m:r>
                      <a:rPr lang="en-US" sz="1200" b="0" i="1" dirty="0" smtClean="0">
                        <a:latin typeface="Cambria Math" panose="02040503050406030204" pitchFamily="18" charset="0"/>
                      </a:rPr>
                      <m:t>14</m:t>
                    </m:r>
                  </m:oMath>
                </a14:m>
                <a:r>
                  <a:rPr lang="en-US" sz="1200" dirty="0"/>
                  <a:t>)</a:t>
                </a:r>
              </a:p>
              <a:p>
                <a:r>
                  <a:rPr lang="en-US" sz="1200" dirty="0"/>
                  <a:t>Conv layer C3 maps from input volume </a:t>
                </a:r>
                <a14:m>
                  <m:oMath xmlns:m="http://schemas.openxmlformats.org/officeDocument/2006/math">
                    <m:r>
                      <a:rPr lang="en-US" sz="1200" b="0" i="1" smtClean="0">
                        <a:latin typeface="Cambria Math" panose="02040503050406030204" pitchFamily="18" charset="0"/>
                      </a:rPr>
                      <m:t>14</m:t>
                    </m:r>
                    <m:r>
                      <a:rPr lang="en-US" sz="1200" i="1" smtClean="0">
                        <a:latin typeface="Cambria Math" panose="02040503050406030204" pitchFamily="18" charset="0"/>
                      </a:rPr>
                      <m:t>×</m:t>
                    </m:r>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14</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10</m:t>
                    </m:r>
                  </m:oMath>
                </a14:m>
                <a:r>
                  <a:rPr lang="en-US" sz="1200" dirty="0"/>
                  <a:t>)</a:t>
                </a:r>
              </a:p>
              <a:p>
                <a:r>
                  <a:rPr lang="en-US" sz="1200" dirty="0"/>
                  <a:t>Subsampling layer S4 maps from input volume </a:t>
                </a:r>
                <a14:m>
                  <m:oMath xmlns:m="http://schemas.openxmlformats.org/officeDocument/2006/math">
                    <m:r>
                      <a:rPr lang="en-US" sz="1200" b="0" i="1" smtClean="0">
                        <a:latin typeface="Cambria Math" panose="02040503050406030204" pitchFamily="18" charset="0"/>
                      </a:rPr>
                      <m:t>10</m:t>
                    </m:r>
                    <m:r>
                      <a:rPr lang="en-US" sz="1200" i="1" smtClean="0">
                        <a:latin typeface="Cambria Math" panose="02040503050406030204" pitchFamily="18" charset="0"/>
                      </a:rPr>
                      <m:t>×</m:t>
                    </m:r>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10</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1</m:t>
                    </m:r>
                    <m:r>
                      <a:rPr lang="en-US" sz="1200" i="1" dirty="0">
                        <a:latin typeface="Cambria Math" panose="02040503050406030204" pitchFamily="18" charset="0"/>
                      </a:rPr>
                      <m:t>=</m:t>
                    </m:r>
                    <m:r>
                      <a:rPr lang="en-US" sz="1200" b="0" i="1" dirty="0" smtClean="0">
                        <a:latin typeface="Cambria Math" panose="02040503050406030204" pitchFamily="18" charset="0"/>
                      </a:rPr>
                      <m:t>5</m:t>
                    </m:r>
                  </m:oMath>
                </a14:m>
                <a:r>
                  <a:rPr lang="en-US" sz="1200" dirty="0"/>
                  <a:t>)</a:t>
                </a:r>
              </a:p>
              <a:p>
                <a:r>
                  <a:rPr lang="en-US" sz="1200" dirty="0"/>
                  <a:t>Conv layer C5 maps from input volume </a:t>
                </a:r>
                <a14:m>
                  <m:oMath xmlns:m="http://schemas.openxmlformats.org/officeDocument/2006/math">
                    <m:r>
                      <a:rPr lang="en-US" sz="1200" b="0" i="1" smtClean="0">
                        <a:latin typeface="Cambria Math" panose="02040503050406030204" pitchFamily="18" charset="0"/>
                      </a:rPr>
                      <m:t>5</m:t>
                    </m:r>
                    <m:r>
                      <a:rPr lang="en-US" sz="1200" i="1" smtClean="0">
                        <a:latin typeface="Cambria Math" panose="02040503050406030204" pitchFamily="18" charset="0"/>
                      </a:rPr>
                      <m:t>×</m:t>
                    </m:r>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to 120 feature maps w. volume </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m:t>
                    </m:r>
                    <m:r>
                      <a:rPr lang="en-US" sz="1200" b="0" i="1" smtClean="0">
                        <a:latin typeface="Cambria Math" panose="02040503050406030204" pitchFamily="18" charset="0"/>
                      </a:rPr>
                      <m:t>1</m:t>
                    </m:r>
                    <m:r>
                      <a:rPr lang="en-US" sz="1200" b="0" i="1" smtClean="0">
                        <a:latin typeface="Cambria Math" panose="02040503050406030204" pitchFamily="18" charset="0"/>
                      </a:rPr>
                      <m:t>×</m:t>
                    </m:r>
                    <m:r>
                      <a:rPr lang="en-US" sz="1200" b="0" i="1" smtClean="0">
                        <a:latin typeface="Cambria Math" panose="02040503050406030204" pitchFamily="18" charset="0"/>
                      </a:rPr>
                      <m:t>120</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oMath>
                </a14:m>
                <a:r>
                  <a:rPr lang="en-US" sz="1200" dirty="0"/>
                  <a:t>)</a:t>
                </a:r>
              </a:p>
              <a:p>
                <a:pPr lvl="1"/>
                <a:r>
                  <a:rPr lang="en-US" sz="1100" dirty="0"/>
                  <a:t>Fig shows “Full Connection” before C5, but it is actually a Conv layer w. filter size equal to input size, followed by a “flatten” layer to turn it from </a:t>
                </a:r>
                <a14:m>
                  <m:oMath xmlns:m="http://schemas.openxmlformats.org/officeDocument/2006/math">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120</m:t>
                    </m:r>
                  </m:oMath>
                </a14:m>
                <a:r>
                  <a:rPr lang="en-US" sz="1100" dirty="0"/>
                  <a:t> to a linear array of </a:t>
                </a:r>
                <a14:m>
                  <m:oMath xmlns:m="http://schemas.openxmlformats.org/officeDocument/2006/math">
                    <m:r>
                      <a:rPr lang="en-US" sz="1100" i="1">
                        <a:latin typeface="Cambria Math" panose="02040503050406030204" pitchFamily="18" charset="0"/>
                      </a:rPr>
                      <m:t>120</m:t>
                    </m:r>
                  </m:oMath>
                </a14:m>
                <a:r>
                  <a:rPr lang="en-US" sz="1100" dirty="0"/>
                  <a:t> neurons</a:t>
                </a:r>
              </a:p>
              <a:p>
                <a:r>
                  <a:rPr lang="en-US" sz="1200" dirty="0"/>
                  <a:t>Subsequent FC layers F6 and Output have 84 and 10 neurons, respectively</a:t>
                </a:r>
              </a:p>
            </p:txBody>
          </p:sp>
        </mc:Choice>
        <mc:Fallback xmlns="">
          <p:sp>
            <p:nvSpPr>
              <p:cNvPr id="3" name="Content Placeholder 2">
                <a:extLst>
                  <a:ext uri="{FF2B5EF4-FFF2-40B4-BE49-F238E27FC236}">
                    <a16:creationId xmlns:a16="http://schemas.microsoft.com/office/drawing/2014/main" id="{A4B1E771-20E8-4452-BF12-7EF8AE1C19D3}"/>
                  </a:ext>
                </a:extLst>
              </p:cNvPr>
              <p:cNvSpPr>
                <a:spLocks noGrp="1" noRot="1" noChangeAspect="1" noMove="1" noResize="1" noEditPoints="1" noAdjustHandles="1" noChangeArrowheads="1" noChangeShapeType="1" noTextEdit="1"/>
              </p:cNvSpPr>
              <p:nvPr>
                <p:ph idx="1"/>
              </p:nvPr>
            </p:nvSpPr>
            <p:spPr>
              <a:xfrm>
                <a:off x="0" y="809776"/>
                <a:ext cx="8964488" cy="3915368"/>
              </a:xfrm>
              <a:blipFill>
                <a:blip r:embed="rId2"/>
                <a:stretch>
                  <a:fillRect t="-3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604979-8AD0-478E-90BE-A99E5A76838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
        <p:nvSpPr>
          <p:cNvPr id="5" name="object 5">
            <a:extLst>
              <a:ext uri="{FF2B5EF4-FFF2-40B4-BE49-F238E27FC236}">
                <a16:creationId xmlns:a16="http://schemas.microsoft.com/office/drawing/2014/main" id="{C8EE2420-8DEE-4687-96CD-746714A7DC47}"/>
              </a:ext>
            </a:extLst>
          </p:cNvPr>
          <p:cNvSpPr/>
          <p:nvPr/>
        </p:nvSpPr>
        <p:spPr>
          <a:xfrm>
            <a:off x="0" y="4582882"/>
            <a:ext cx="6804248" cy="2014340"/>
          </a:xfrm>
          <a:prstGeom prst="rect">
            <a:avLst/>
          </a:prstGeom>
          <a:blipFill>
            <a:blip r:embed="rId3"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EA34733B-6E6D-46E7-95FF-D26A731162A3}"/>
              </a:ext>
            </a:extLst>
          </p:cNvPr>
          <p:cNvPicPr>
            <a:picLocks noChangeAspect="1"/>
          </p:cNvPicPr>
          <p:nvPr/>
        </p:nvPicPr>
        <p:blipFill>
          <a:blip r:embed="rId4"/>
          <a:stretch>
            <a:fillRect/>
          </a:stretch>
        </p:blipFill>
        <p:spPr>
          <a:xfrm>
            <a:off x="6003404" y="4550679"/>
            <a:ext cx="3140596" cy="1598719"/>
          </a:xfrm>
          <a:prstGeom prst="rect">
            <a:avLst/>
          </a:prstGeom>
        </p:spPr>
      </p:pic>
    </p:spTree>
    <p:extLst>
      <p:ext uri="{BB962C8B-B14F-4D97-AF65-F5344CB8AC3E}">
        <p14:creationId xmlns:p14="http://schemas.microsoft.com/office/powerpoint/2010/main" val="2289738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A395-D83D-4A5A-9772-E4308F692484}"/>
              </a:ext>
            </a:extLst>
          </p:cNvPr>
          <p:cNvSpPr>
            <a:spLocks noGrp="1"/>
          </p:cNvSpPr>
          <p:nvPr>
            <p:ph type="title"/>
          </p:nvPr>
        </p:nvSpPr>
        <p:spPr/>
        <p:txBody>
          <a:bodyPr/>
          <a:lstStyle/>
          <a:p>
            <a:r>
              <a:rPr lang="en-US" dirty="0"/>
              <a:t>LeNet-5 Summary </a:t>
            </a:r>
            <a:endParaRPr lang="en-SE"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1237">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120</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043206844"/>
                      </a:ext>
                    </a:extLst>
                  </a:tr>
                  <a:tr h="331237">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5280">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37288" t="-103636" r="-64972" b="-825455"/>
                          </a:stretch>
                        </a:blipFill>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5280">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203636" r="-404500" b="-725455"/>
                          </a:stretch>
                        </a:blipFill>
                      </a:tcPr>
                    </a:tc>
                    <a:tc>
                      <a:txBody>
                        <a:bodyPr/>
                        <a:lstStyle/>
                        <a:p>
                          <a:endParaRPr lang="en-SE"/>
                        </a:p>
                      </a:txBody>
                      <a:tcPr>
                        <a:blipFill>
                          <a:blip r:embed="rId2"/>
                          <a:stretch>
                            <a:fillRect l="-273333" t="-203636" r="-259556" b="-725455"/>
                          </a:stretch>
                        </a:blipFill>
                      </a:tcPr>
                    </a:tc>
                    <a:tc>
                      <a:txBody>
                        <a:bodyPr/>
                        <a:lstStyle/>
                        <a:p>
                          <a:endParaRPr lang="en-SE"/>
                        </a:p>
                      </a:txBody>
                      <a:tcPr>
                        <a:blipFill>
                          <a:blip r:embed="rId2"/>
                          <a:stretch>
                            <a:fillRect l="-237288" t="-203636" r="-64972" b="-725455"/>
                          </a:stretch>
                        </a:blipFill>
                      </a:tcPr>
                    </a:tc>
                    <a:tc>
                      <a:txBody>
                        <a:bodyPr/>
                        <a:lstStyle/>
                        <a:p>
                          <a:endParaRPr lang="en-SE"/>
                        </a:p>
                      </a:txBody>
                      <a:tcPr>
                        <a:blipFill>
                          <a:blip r:embed="rId2"/>
                          <a:stretch>
                            <a:fillRect l="-530667" t="-203636" r="-2222" b="-725455"/>
                          </a:stretch>
                        </a:blipFill>
                      </a:tcPr>
                    </a:tc>
                    <a:extLst>
                      <a:ext uri="{0D108BD9-81ED-4DB2-BD59-A6C34878D82A}">
                        <a16:rowId xmlns:a16="http://schemas.microsoft.com/office/drawing/2014/main" val="3797273843"/>
                      </a:ext>
                    </a:extLst>
                  </a:tr>
                  <a:tr h="335280">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303636" r="-404500" b="-625455"/>
                          </a:stretch>
                        </a:blipFill>
                      </a:tcPr>
                    </a:tc>
                    <a:tc>
                      <a:txBody>
                        <a:bodyPr/>
                        <a:lstStyle/>
                        <a:p>
                          <a:endParaRPr lang="en-SE"/>
                        </a:p>
                      </a:txBody>
                      <a:tcPr>
                        <a:blipFill>
                          <a:blip r:embed="rId2"/>
                          <a:stretch>
                            <a:fillRect l="-273333" t="-303636" r="-259556" b="-625455"/>
                          </a:stretch>
                        </a:blipFill>
                      </a:tcPr>
                    </a:tc>
                    <a:tc>
                      <a:txBody>
                        <a:bodyPr/>
                        <a:lstStyle/>
                        <a:p>
                          <a:endParaRPr lang="en-SE"/>
                        </a:p>
                      </a:txBody>
                      <a:tcPr>
                        <a:blipFill>
                          <a:blip r:embed="rId2"/>
                          <a:stretch>
                            <a:fillRect l="-237288" t="-303636" r="-64972" b="-625455"/>
                          </a:stretch>
                        </a:blipFill>
                      </a:tcPr>
                    </a:tc>
                    <a:tc>
                      <a:txBody>
                        <a:bodyPr/>
                        <a:lstStyle/>
                        <a:p>
                          <a:endParaRPr lang="en-SE"/>
                        </a:p>
                      </a:txBody>
                      <a:tcPr>
                        <a:blipFill>
                          <a:blip r:embed="rId2"/>
                          <a:stretch>
                            <a:fillRect l="-530667" t="-303636" r="-2222" b="-625455"/>
                          </a:stretch>
                        </a:blipFill>
                      </a:tcPr>
                    </a:tc>
                    <a:extLst>
                      <a:ext uri="{0D108BD9-81ED-4DB2-BD59-A6C34878D82A}">
                        <a16:rowId xmlns:a16="http://schemas.microsoft.com/office/drawing/2014/main" val="1308874589"/>
                      </a:ext>
                    </a:extLst>
                  </a:tr>
                  <a:tr h="335280">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396429" r="-404500" b="-514286"/>
                          </a:stretch>
                        </a:blipFill>
                      </a:tcPr>
                    </a:tc>
                    <a:tc>
                      <a:txBody>
                        <a:bodyPr/>
                        <a:lstStyle/>
                        <a:p>
                          <a:endParaRPr lang="en-SE"/>
                        </a:p>
                      </a:txBody>
                      <a:tcPr>
                        <a:blipFill>
                          <a:blip r:embed="rId2"/>
                          <a:stretch>
                            <a:fillRect l="-273333" t="-396429" r="-259556" b="-514286"/>
                          </a:stretch>
                        </a:blipFill>
                      </a:tcPr>
                    </a:tc>
                    <a:tc>
                      <a:txBody>
                        <a:bodyPr/>
                        <a:lstStyle/>
                        <a:p>
                          <a:endParaRPr lang="en-SE"/>
                        </a:p>
                      </a:txBody>
                      <a:tcPr>
                        <a:blipFill>
                          <a:blip r:embed="rId2"/>
                          <a:stretch>
                            <a:fillRect l="-237288" t="-396429" r="-64972" b="-514286"/>
                          </a:stretch>
                        </a:blipFill>
                      </a:tcPr>
                    </a:tc>
                    <a:tc>
                      <a:txBody>
                        <a:bodyPr/>
                        <a:lstStyle/>
                        <a:p>
                          <a:endParaRPr lang="en-SE"/>
                        </a:p>
                      </a:txBody>
                      <a:tcPr>
                        <a:blipFill>
                          <a:blip r:embed="rId2"/>
                          <a:stretch>
                            <a:fillRect l="-530667" t="-396429" r="-2222" b="-514286"/>
                          </a:stretch>
                        </a:blipFill>
                      </a:tcPr>
                    </a:tc>
                    <a:extLst>
                      <a:ext uri="{0D108BD9-81ED-4DB2-BD59-A6C34878D82A}">
                        <a16:rowId xmlns:a16="http://schemas.microsoft.com/office/drawing/2014/main" val="1137292161"/>
                      </a:ext>
                    </a:extLst>
                  </a:tr>
                  <a:tr h="335280">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505455" r="-404500" b="-423636"/>
                          </a:stretch>
                        </a:blipFill>
                      </a:tcPr>
                    </a:tc>
                    <a:tc>
                      <a:txBody>
                        <a:bodyPr/>
                        <a:lstStyle/>
                        <a:p>
                          <a:endParaRPr lang="en-SE"/>
                        </a:p>
                      </a:txBody>
                      <a:tcPr>
                        <a:blipFill>
                          <a:blip r:embed="rId2"/>
                          <a:stretch>
                            <a:fillRect l="-273333" t="-505455" r="-259556" b="-423636"/>
                          </a:stretch>
                        </a:blipFill>
                      </a:tcPr>
                    </a:tc>
                    <a:tc>
                      <a:txBody>
                        <a:bodyPr/>
                        <a:lstStyle/>
                        <a:p>
                          <a:endParaRPr lang="en-SE"/>
                        </a:p>
                      </a:txBody>
                      <a:tcPr>
                        <a:blipFill>
                          <a:blip r:embed="rId2"/>
                          <a:stretch>
                            <a:fillRect l="-237288" t="-505455" r="-64972" b="-423636"/>
                          </a:stretch>
                        </a:blipFill>
                      </a:tcPr>
                    </a:tc>
                    <a:tc>
                      <a:txBody>
                        <a:bodyPr/>
                        <a:lstStyle/>
                        <a:p>
                          <a:endParaRPr lang="en-SE"/>
                        </a:p>
                      </a:txBody>
                      <a:tcPr>
                        <a:blipFill>
                          <a:blip r:embed="rId2"/>
                          <a:stretch>
                            <a:fillRect l="-530667" t="-505455" r="-2222" b="-423636"/>
                          </a:stretch>
                        </a:blipFill>
                      </a:tcPr>
                    </a:tc>
                    <a:extLst>
                      <a:ext uri="{0D108BD9-81ED-4DB2-BD59-A6C34878D82A}">
                        <a16:rowId xmlns:a16="http://schemas.microsoft.com/office/drawing/2014/main" val="3154861950"/>
                      </a:ext>
                    </a:extLst>
                  </a:tr>
                  <a:tr h="335280">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605455" r="-404500" b="-323636"/>
                          </a:stretch>
                        </a:blipFill>
                      </a:tcPr>
                    </a:tc>
                    <a:tc>
                      <a:txBody>
                        <a:bodyPr/>
                        <a:lstStyle/>
                        <a:p>
                          <a:endParaRPr lang="en-SE"/>
                        </a:p>
                      </a:txBody>
                      <a:tcPr>
                        <a:blipFill>
                          <a:blip r:embed="rId2"/>
                          <a:stretch>
                            <a:fillRect l="-273333" t="-605455" r="-259556" b="-323636"/>
                          </a:stretch>
                        </a:blipFill>
                      </a:tcPr>
                    </a:tc>
                    <a:tc>
                      <a:txBody>
                        <a:bodyPr/>
                        <a:lstStyle/>
                        <a:p>
                          <a:endParaRPr lang="en-SE"/>
                        </a:p>
                      </a:txBody>
                      <a:tcPr>
                        <a:blipFill>
                          <a:blip r:embed="rId2"/>
                          <a:stretch>
                            <a:fillRect l="-237288" t="-605455" r="-64972" b="-323636"/>
                          </a:stretch>
                        </a:blipFill>
                      </a:tcPr>
                    </a:tc>
                    <a:tc>
                      <a:txBody>
                        <a:bodyPr/>
                        <a:lstStyle/>
                        <a:p>
                          <a:endParaRPr lang="en-SE"/>
                        </a:p>
                      </a:txBody>
                      <a:tcPr>
                        <a:blipFill>
                          <a:blip r:embed="rId2"/>
                          <a:stretch>
                            <a:fillRect l="-530667" t="-605455" r="-2222" b="-323636"/>
                          </a:stretch>
                        </a:blipFill>
                      </a:tcPr>
                    </a:tc>
                    <a:extLst>
                      <a:ext uri="{0D108BD9-81ED-4DB2-BD59-A6C34878D82A}">
                        <a16:rowId xmlns:a16="http://schemas.microsoft.com/office/drawing/2014/main" val="3965331634"/>
                      </a:ext>
                    </a:extLst>
                  </a:tr>
                  <a:tr h="335280">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705455" r="-259556" b="-223636"/>
                          </a:stretch>
                        </a:blipFill>
                      </a:tcPr>
                    </a:tc>
                    <a:tc>
                      <a:txBody>
                        <a:bodyPr/>
                        <a:lstStyle/>
                        <a:p>
                          <a:endParaRPr lang="en-SE"/>
                        </a:p>
                      </a:txBody>
                      <a:tcPr>
                        <a:blipFill>
                          <a:blip r:embed="rId2"/>
                          <a:stretch>
                            <a:fillRect l="-237288" t="-705455" r="-64972" b="-223636"/>
                          </a:stretch>
                        </a:blipFill>
                      </a:tcPr>
                    </a:tc>
                    <a:tc>
                      <a:txBody>
                        <a:bodyPr/>
                        <a:lstStyle/>
                        <a:p>
                          <a:endParaRPr lang="en-SE"/>
                        </a:p>
                      </a:txBody>
                      <a:tcPr>
                        <a:blipFill>
                          <a:blip r:embed="rId2"/>
                          <a:stretch>
                            <a:fillRect l="-530667" t="-705455" r="-2222" b="-223636"/>
                          </a:stretch>
                        </a:blipFill>
                      </a:tcPr>
                    </a:tc>
                    <a:extLst>
                      <a:ext uri="{0D108BD9-81ED-4DB2-BD59-A6C34878D82A}">
                        <a16:rowId xmlns:a16="http://schemas.microsoft.com/office/drawing/2014/main" val="3043206844"/>
                      </a:ext>
                    </a:extLst>
                  </a:tr>
                  <a:tr h="335280">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805455" r="-259556" b="-123636"/>
                          </a:stretch>
                        </a:blipFill>
                      </a:tcPr>
                    </a:tc>
                    <a:tc>
                      <a:txBody>
                        <a:bodyPr/>
                        <a:lstStyle/>
                        <a:p>
                          <a:endParaRPr lang="en-SE"/>
                        </a:p>
                      </a:txBody>
                      <a:tcPr>
                        <a:blipFill>
                          <a:blip r:embed="rId2"/>
                          <a:stretch>
                            <a:fillRect l="-237288" t="-805455" r="-64972" b="-123636"/>
                          </a:stretch>
                        </a:blipFill>
                      </a:tcPr>
                    </a:tc>
                    <a:tc>
                      <a:txBody>
                        <a:bodyPr/>
                        <a:lstStyle/>
                        <a:p>
                          <a:endParaRPr lang="en-SE"/>
                        </a:p>
                      </a:txBody>
                      <a:tcPr>
                        <a:blipFill>
                          <a:blip r:embed="rId2"/>
                          <a:stretch>
                            <a:fillRect l="-530667" t="-805455" r="-2222" b="-123636"/>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2"/>
                          <a:stretch>
                            <a:fillRect l="-237288" t="-905455" r="-64972" b="-23636"/>
                          </a:stretch>
                        </a:blipFill>
                      </a:tcPr>
                    </a:tc>
                    <a:tc>
                      <a:txBody>
                        <a:bodyPr/>
                        <a:lstStyle/>
                        <a:p>
                          <a:endParaRPr lang="en-SE"/>
                        </a:p>
                      </a:txBody>
                      <a:tcPr>
                        <a:blipFill>
                          <a:blip r:embed="rId2"/>
                          <a:stretch>
                            <a:fillRect l="-530667" t="-905455" r="-2222" b="-23636"/>
                          </a:stretch>
                        </a:blipFill>
                      </a:tcPr>
                    </a:tc>
                    <a:extLst>
                      <a:ext uri="{0D108BD9-81ED-4DB2-BD59-A6C34878D82A}">
                        <a16:rowId xmlns:a16="http://schemas.microsoft.com/office/drawing/2014/main" val="1686210177"/>
                      </a:ext>
                    </a:extLst>
                  </a:tr>
                </a:tbl>
              </a:graphicData>
            </a:graphic>
          </p:graphicFrame>
        </mc:Fallback>
      </mc:AlternateContent>
      <p:sp>
        <p:nvSpPr>
          <p:cNvPr id="4" name="Slide Number Placeholder 3">
            <a:extLst>
              <a:ext uri="{FF2B5EF4-FFF2-40B4-BE49-F238E27FC236}">
                <a16:creationId xmlns:a16="http://schemas.microsoft.com/office/drawing/2014/main" id="{FEE61C95-3557-45D0-B7D3-8858113D3E34}"/>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3F1AE4A-F298-4BDD-BFFD-B91EE1342F80}"/>
                  </a:ext>
                </a:extLst>
              </p:cNvPr>
              <p:cNvSpPr txBox="1">
                <a:spLocks/>
              </p:cNvSpPr>
              <p:nvPr/>
            </p:nvSpPr>
            <p:spPr bwMode="auto">
              <a:xfrm>
                <a:off x="385192" y="4437112"/>
                <a:ext cx="8229600" cy="797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C1: No. params: </a:t>
                </a:r>
                <a14:m>
                  <m:oMath xmlns:m="http://schemas.openxmlformats.org/officeDocument/2006/math">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𝐹</m:t>
                            </m:r>
                          </m:e>
                          <m:sup>
                            <m:r>
                              <a:rPr lang="en-US" sz="1800" b="0" smtClean="0">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smtClean="0">
                                <a:latin typeface="Cambria Math" panose="02040503050406030204" pitchFamily="18" charset="0"/>
                              </a:rPr>
                              <m:t>𝐷</m:t>
                            </m:r>
                          </m:e>
                          <m:sub>
                            <m:r>
                              <a:rPr lang="en-US" sz="1800" b="0" smtClean="0">
                                <a:latin typeface="Cambria Math" panose="02040503050406030204" pitchFamily="18" charset="0"/>
                              </a:rPr>
                              <m:t>1</m:t>
                            </m:r>
                          </m:sub>
                        </m:sSub>
                        <m:r>
                          <a:rPr lang="en-US" sz="1800" b="0"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𝐾</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5∗5∗1+1</m:t>
                        </m:r>
                      </m:e>
                    </m:d>
                    <m:r>
                      <a:rPr lang="en-US" sz="1800" b="0" i="1" smtClean="0">
                        <a:latin typeface="Cambria Math" panose="02040503050406030204" pitchFamily="18" charset="0"/>
                      </a:rPr>
                      <m:t>∗6=156</m:t>
                    </m:r>
                  </m:oMath>
                </a14:m>
                <a:endParaRPr lang="en-SE" sz="1800" dirty="0"/>
              </a:p>
              <a:p>
                <a:r>
                  <a:rPr lang="en-US" sz="1800" kern="0" dirty="0"/>
                  <a:t>C3: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6+1</m:t>
                        </m:r>
                      </m:e>
                    </m:d>
                    <m:r>
                      <a:rPr lang="en-US" sz="1800" i="1">
                        <a:latin typeface="Cambria Math" panose="02040503050406030204" pitchFamily="18" charset="0"/>
                      </a:rPr>
                      <m:t>∗</m:t>
                    </m:r>
                    <m:r>
                      <a:rPr lang="en-US" sz="1800" b="0" i="1" smtClean="0">
                        <a:latin typeface="Cambria Math" panose="02040503050406030204" pitchFamily="18" charset="0"/>
                      </a:rPr>
                      <m:t>1</m:t>
                    </m:r>
                    <m:r>
                      <a:rPr lang="en-US" sz="1800" i="1">
                        <a:latin typeface="Cambria Math" panose="02040503050406030204" pitchFamily="18" charset="0"/>
                      </a:rPr>
                      <m:t>6</m:t>
                    </m:r>
                    <m:r>
                      <a:rPr lang="en-US" sz="1800" b="0" i="1" smtClean="0">
                        <a:latin typeface="Cambria Math" panose="02040503050406030204" pitchFamily="18" charset="0"/>
                      </a:rPr>
                      <m:t>=2416</m:t>
                    </m:r>
                  </m:oMath>
                </a14:m>
                <a:endParaRPr lang="en-US" sz="1800" dirty="0"/>
              </a:p>
              <a:p>
                <a:r>
                  <a:rPr lang="en-US" sz="1800" kern="0" dirty="0"/>
                  <a:t>C5: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16+1</m:t>
                        </m:r>
                      </m:e>
                    </m:d>
                    <m:r>
                      <a:rPr lang="en-US" sz="1800" i="1">
                        <a:latin typeface="Cambria Math" panose="02040503050406030204" pitchFamily="18" charset="0"/>
                      </a:rPr>
                      <m:t>∗120</m:t>
                    </m:r>
                    <m:r>
                      <a:rPr lang="en-US" sz="1800" b="0" i="1" smtClean="0">
                        <a:latin typeface="Cambria Math" panose="02040503050406030204" pitchFamily="18" charset="0"/>
                      </a:rPr>
                      <m:t>=48120</m:t>
                    </m:r>
                  </m:oMath>
                </a14:m>
                <a:endParaRPr lang="en-US" sz="1800" dirty="0"/>
              </a:p>
              <a:p>
                <a:r>
                  <a:rPr lang="en-US" sz="1800" kern="0" dirty="0"/>
                  <a:t>S6: No. params: </a:t>
                </a: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120+1</m:t>
                        </m:r>
                      </m:e>
                    </m:d>
                    <m:r>
                      <a:rPr lang="en-US" sz="1800" b="0" i="1" smtClean="0">
                        <a:latin typeface="Cambria Math" panose="02040503050406030204" pitchFamily="18" charset="0"/>
                      </a:rPr>
                      <m:t>∗84=10164</m:t>
                    </m:r>
                  </m:oMath>
                </a14:m>
                <a:endParaRPr lang="en-US" sz="1800" dirty="0"/>
              </a:p>
              <a:p>
                <a:r>
                  <a:rPr lang="en-US" sz="1800" kern="0" dirty="0"/>
                  <a:t>Output: No. params: </a:t>
                </a:r>
                <a14:m>
                  <m:oMath xmlns:m="http://schemas.openxmlformats.org/officeDocument/2006/math">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𝑖𝑛</m:t>
                            </m:r>
                          </m:sub>
                        </m:sSub>
                        <m:r>
                          <a:rPr lang="en-US" sz="1800">
                            <a:latin typeface="Cambria Math" panose="02040503050406030204" pitchFamily="18" charset="0"/>
                          </a:rPr>
                          <m:t>+1</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𝑜𝑢𝑡</m:t>
                        </m:r>
                      </m:sub>
                    </m:sSub>
                    <m:r>
                      <a:rPr lang="en-US" sz="1800" b="0" i="0"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84+1</m:t>
                        </m:r>
                      </m:e>
                    </m:d>
                    <m:r>
                      <a:rPr lang="en-US" sz="1800" b="0" i="1" smtClean="0">
                        <a:latin typeface="Cambria Math" panose="02040503050406030204" pitchFamily="18" charset="0"/>
                      </a:rPr>
                      <m:t>∗10=850</m:t>
                    </m:r>
                  </m:oMath>
                </a14:m>
                <a:endParaRPr lang="en-US" sz="1800" dirty="0"/>
              </a:p>
              <a:p>
                <a:r>
                  <a:rPr lang="en-US" sz="1800" dirty="0"/>
                  <a:t>Total </a:t>
                </a:r>
                <a:r>
                  <a:rPr lang="en-US" sz="1800" kern="0" dirty="0"/>
                  <a:t>No.</a:t>
                </a:r>
                <a:r>
                  <a:rPr lang="en-US" sz="1800" dirty="0"/>
                  <a:t> params: </a:t>
                </a:r>
                <a14:m>
                  <m:oMath xmlns:m="http://schemas.openxmlformats.org/officeDocument/2006/math">
                    <m:r>
                      <a:rPr lang="en-US" sz="1800" b="0" i="1" smtClean="0">
                        <a:latin typeface="Cambria Math" panose="02040503050406030204" pitchFamily="18" charset="0"/>
                      </a:rPr>
                      <m:t>61706</m:t>
                    </m:r>
                  </m:oMath>
                </a14:m>
                <a:endParaRPr lang="en-SE" sz="1800" dirty="0"/>
              </a:p>
              <a:p>
                <a:endParaRPr lang="en-SE" sz="1800" dirty="0"/>
              </a:p>
              <a:p>
                <a:endParaRPr lang="en-SE" sz="1800" dirty="0"/>
              </a:p>
              <a:p>
                <a:endParaRPr lang="en-SE" sz="1800" dirty="0"/>
              </a:p>
              <a:p>
                <a:r>
                  <a:rPr lang="en-US" sz="1800" kern="0" dirty="0"/>
                  <a:t> </a:t>
                </a:r>
                <a:endParaRPr lang="en-SE" sz="1800" kern="0" dirty="0"/>
              </a:p>
            </p:txBody>
          </p:sp>
        </mc:Choice>
        <mc:Fallback xmlns="">
          <p:sp>
            <p:nvSpPr>
              <p:cNvPr id="8" name="Content Placeholder 2">
                <a:extLst>
                  <a:ext uri="{FF2B5EF4-FFF2-40B4-BE49-F238E27FC236}">
                    <a16:creationId xmlns:a16="http://schemas.microsoft.com/office/drawing/2014/main" id="{D3F1AE4A-F298-4BDD-BFFD-B91EE1342F80}"/>
                  </a:ext>
                </a:extLst>
              </p:cNvPr>
              <p:cNvSpPr txBox="1">
                <a:spLocks noRot="1" noChangeAspect="1" noMove="1" noResize="1" noEditPoints="1" noAdjustHandles="1" noChangeArrowheads="1" noChangeShapeType="1" noTextEdit="1"/>
              </p:cNvSpPr>
              <p:nvPr/>
            </p:nvSpPr>
            <p:spPr bwMode="auto">
              <a:xfrm>
                <a:off x="385192" y="4437112"/>
                <a:ext cx="8229600" cy="797560"/>
              </a:xfrm>
              <a:prstGeom prst="rect">
                <a:avLst/>
              </a:prstGeom>
              <a:blipFill>
                <a:blip r:embed="rId3"/>
                <a:stretch>
                  <a:fillRect l="-444" t="-4580" b="-326718"/>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627806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90DA-5096-4EDB-AF05-EE35263D6D48}"/>
              </a:ext>
            </a:extLst>
          </p:cNvPr>
          <p:cNvSpPr>
            <a:spLocks noGrp="1"/>
          </p:cNvSpPr>
          <p:nvPr>
            <p:ph type="title"/>
          </p:nvPr>
        </p:nvSpPr>
        <p:spPr>
          <a:xfrm>
            <a:off x="107504" y="274638"/>
            <a:ext cx="8960296" cy="868362"/>
          </a:xfrm>
        </p:spPr>
        <p:txBody>
          <a:bodyPr/>
          <a:lstStyle/>
          <a:p>
            <a:r>
              <a:rPr lang="en-US" sz="3200" dirty="0"/>
              <a:t>Case Study: </a:t>
            </a:r>
            <a:r>
              <a:rPr lang="en-US" sz="3200" dirty="0" err="1"/>
              <a:t>AlexNet</a:t>
            </a:r>
            <a:r>
              <a:rPr lang="en-US" sz="3200" dirty="0"/>
              <a:t> [</a:t>
            </a:r>
            <a:r>
              <a:rPr lang="en-US" sz="3200" dirty="0" err="1"/>
              <a:t>Krizhevsky</a:t>
            </a:r>
            <a:r>
              <a:rPr lang="en-US" sz="3200" dirty="0"/>
              <a:t> et al. 2012] </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61C4D-5E43-4DF9-AB35-C3BE986DCDE9}"/>
                  </a:ext>
                </a:extLst>
              </p:cNvPr>
              <p:cNvSpPr>
                <a:spLocks noGrp="1"/>
              </p:cNvSpPr>
              <p:nvPr>
                <p:ph idx="1"/>
              </p:nvPr>
            </p:nvSpPr>
            <p:spPr>
              <a:xfrm>
                <a:off x="4355976" y="988331"/>
                <a:ext cx="4618856" cy="3664805"/>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d>
                      <m:dPr>
                        <m:ctrlPr>
                          <a:rPr lang="en-US" sz="2600" i="1" spc="-5" dirty="0" smtClean="0">
                            <a:latin typeface="Cambria Math" panose="02040503050406030204" pitchFamily="18" charset="0"/>
                            <a:cs typeface="Arial"/>
                          </a:rPr>
                        </m:ctrlPr>
                      </m:dPr>
                      <m:e>
                        <m:r>
                          <a:rPr lang="en-US" sz="2600" b="0" i="1" spc="-5" dirty="0" smtClean="0">
                            <a:latin typeface="Cambria Math" panose="02040503050406030204" pitchFamily="18" charset="0"/>
                            <a:cs typeface="Arial"/>
                          </a:rPr>
                          <m:t>11∗11∗3+1</m:t>
                        </m:r>
                      </m:e>
                    </m:d>
                    <m:r>
                      <a:rPr lang="en-US" sz="2600" b="0" i="1" spc="-5" dirty="0" smtClean="0">
                        <a:latin typeface="Cambria Math" panose="02040503050406030204" pitchFamily="18" charset="0"/>
                        <a:cs typeface="Arial"/>
                      </a:rPr>
                      <m:t>∗96=35</m:t>
                    </m:r>
                    <m:r>
                      <a:rPr lang="en-US" sz="2600" b="0" i="1" spc="-5" dirty="0" smtClean="0">
                        <a:latin typeface="Cambria Math" panose="02040503050406030204" pitchFamily="18" charset="0"/>
                        <a:cs typeface="Arial"/>
                      </a:rPr>
                      <m:t>𝐾</m:t>
                    </m:r>
                  </m:oMath>
                </a14:m>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r>
                      <a:rPr lang="en-US" sz="2600" i="1" spc="-5" dirty="0" smtClean="0">
                        <a:latin typeface="Cambria Math" panose="02040503050406030204" pitchFamily="18" charset="0"/>
                        <a:cs typeface="Arial"/>
                      </a:rPr>
                      <m:t>0</m:t>
                    </m:r>
                  </m:oMath>
                </a14:m>
                <a:endParaRPr lang="en-US" sz="2600" i="1" dirty="0">
                  <a:latin typeface="Arial"/>
                  <a:cs typeface="Arial"/>
                </a:endParaRP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412750" lvl="1">
                  <a:spcBef>
                    <a:spcPts val="15"/>
                  </a:spcBef>
                </a:pPr>
                <a:endParaRPr lang="en-US" sz="2400" spc="-5" dirty="0">
                  <a:latin typeface="Arial"/>
                  <a:cs typeface="Arial"/>
                </a:endParaRPr>
              </a:p>
            </p:txBody>
          </p:sp>
        </mc:Choice>
        <mc:Fallback xmlns="">
          <p:sp>
            <p:nvSpPr>
              <p:cNvPr id="3" name="Content Placeholder 2">
                <a:extLst>
                  <a:ext uri="{FF2B5EF4-FFF2-40B4-BE49-F238E27FC236}">
                    <a16:creationId xmlns:a16="http://schemas.microsoft.com/office/drawing/2014/main" id="{A2461C4D-5E43-4DF9-AB35-C3BE986DCDE9}"/>
                  </a:ext>
                </a:extLst>
              </p:cNvPr>
              <p:cNvSpPr>
                <a:spLocks noGrp="1" noRot="1" noChangeAspect="1" noMove="1" noResize="1" noEditPoints="1" noAdjustHandles="1" noChangeArrowheads="1" noChangeShapeType="1" noTextEdit="1"/>
              </p:cNvSpPr>
              <p:nvPr>
                <p:ph idx="1"/>
              </p:nvPr>
            </p:nvSpPr>
            <p:spPr>
              <a:xfrm>
                <a:off x="4355976" y="988331"/>
                <a:ext cx="4618856" cy="3664805"/>
              </a:xfrm>
              <a:blipFill>
                <a:blip r:embed="rId2"/>
                <a:stretch>
                  <a:fillRect l="-925" t="-23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85AB830-399B-4B93-AB68-76E245095721}"/>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0" name="TextBox 9">
            <a:extLst>
              <a:ext uri="{FF2B5EF4-FFF2-40B4-BE49-F238E27FC236}">
                <a16:creationId xmlns:a16="http://schemas.microsoft.com/office/drawing/2014/main" id="{8CDFEE52-2D48-4B13-936E-E566E1C09F26}"/>
              </a:ext>
            </a:extLst>
          </p:cNvPr>
          <p:cNvSpPr txBox="1"/>
          <p:nvPr/>
        </p:nvSpPr>
        <p:spPr>
          <a:xfrm>
            <a:off x="0" y="1124744"/>
            <a:ext cx="4419811" cy="3335978"/>
          </a:xfrm>
          <a:prstGeom prst="rect">
            <a:avLst/>
          </a:prstGeom>
          <a:noFill/>
        </p:spPr>
        <p:txBody>
          <a:bodyPr wrap="square">
            <a:spAutoFit/>
          </a:bodyPr>
          <a:lstStyle/>
          <a:p>
            <a:pPr marL="12700" marR="1318895">
              <a:lnSpc>
                <a:spcPts val="1650"/>
              </a:lnSpc>
            </a:pPr>
            <a:r>
              <a:rPr lang="en-US" sz="1400" spc="-5" dirty="0">
                <a:latin typeface="Arial"/>
                <a:cs typeface="Arial"/>
              </a:rPr>
              <a:t>[227x227x3]</a:t>
            </a:r>
            <a:r>
              <a:rPr lang="en-US" sz="1400" spc="-35" dirty="0">
                <a:latin typeface="Arial"/>
                <a:cs typeface="Arial"/>
              </a:rPr>
              <a:t> </a:t>
            </a:r>
            <a:r>
              <a:rPr lang="en-US" sz="1400" spc="-5" dirty="0">
                <a:latin typeface="Arial"/>
                <a:cs typeface="Arial"/>
              </a:rPr>
              <a:t>INPUT</a:t>
            </a:r>
            <a:endParaRPr lang="en-US" sz="1400" dirty="0">
              <a:latin typeface="Arial"/>
              <a:cs typeface="Arial"/>
            </a:endParaRPr>
          </a:p>
          <a:p>
            <a:pPr marL="12700" marR="5080">
              <a:lnSpc>
                <a:spcPts val="1650"/>
              </a:lnSpc>
            </a:pPr>
            <a:r>
              <a:rPr lang="en-US" sz="1400" spc="-5" dirty="0">
                <a:latin typeface="Arial"/>
                <a:cs typeface="Arial"/>
              </a:rPr>
              <a:t>[55x55x96] </a:t>
            </a:r>
            <a:r>
              <a:rPr lang="en-US" sz="1400" spc="-5" dirty="0">
                <a:solidFill>
                  <a:srgbClr val="FF0000"/>
                </a:solidFill>
                <a:latin typeface="Arial"/>
                <a:cs typeface="Arial"/>
              </a:rPr>
              <a:t>CONV1</a:t>
            </a:r>
            <a:r>
              <a:rPr lang="en-US" sz="1400" spc="-5" dirty="0">
                <a:latin typeface="Arial"/>
                <a:cs typeface="Arial"/>
              </a:rPr>
              <a:t>: 96 11x11 filters w. stride 4, pad 0  [27x27x96] </a:t>
            </a:r>
            <a:r>
              <a:rPr lang="en-US" sz="1400" spc="-5" dirty="0">
                <a:solidFill>
                  <a:srgbClr val="0000FF"/>
                </a:solidFill>
                <a:latin typeface="Arial"/>
                <a:cs typeface="Arial"/>
              </a:rPr>
              <a:t>MAX POOL1</a:t>
            </a:r>
            <a:r>
              <a:rPr lang="en-US" sz="1400" spc="-5" dirty="0">
                <a:latin typeface="Arial"/>
                <a:cs typeface="Arial"/>
              </a:rPr>
              <a:t>: 3x3 filters w. stride 2  [27x27x96] </a:t>
            </a:r>
            <a:r>
              <a:rPr lang="en-US" sz="1400" spc="-5" dirty="0">
                <a:solidFill>
                  <a:srgbClr val="38751C"/>
                </a:solidFill>
                <a:latin typeface="Arial"/>
                <a:cs typeface="Arial"/>
              </a:rPr>
              <a:t>NORM1: </a:t>
            </a:r>
            <a:r>
              <a:rPr lang="en-US" sz="1400" spc="-5" dirty="0">
                <a:latin typeface="Arial"/>
                <a:cs typeface="Arial"/>
              </a:rPr>
              <a:t>Normalization</a:t>
            </a:r>
            <a:r>
              <a:rPr lang="en-US" sz="1400" spc="50" dirty="0">
                <a:latin typeface="Arial"/>
                <a:cs typeface="Arial"/>
              </a:rPr>
              <a:t> </a:t>
            </a:r>
            <a:r>
              <a:rPr lang="en-US" sz="1400" spc="-5" dirty="0">
                <a:latin typeface="Arial"/>
                <a:cs typeface="Arial"/>
              </a:rPr>
              <a:t>layer</a:t>
            </a:r>
            <a:endParaRPr lang="en-US" sz="1400" dirty="0">
              <a:latin typeface="Arial"/>
              <a:cs typeface="Arial"/>
            </a:endParaRPr>
          </a:p>
          <a:p>
            <a:pPr marL="12700" marR="5080">
              <a:lnSpc>
                <a:spcPts val="1650"/>
              </a:lnSpc>
            </a:pPr>
            <a:r>
              <a:rPr lang="en-US" sz="1400" spc="-5" dirty="0">
                <a:latin typeface="Arial"/>
                <a:cs typeface="Arial"/>
              </a:rPr>
              <a:t>[27x27x256] </a:t>
            </a:r>
            <a:r>
              <a:rPr lang="en-US" sz="1400" spc="-5" dirty="0">
                <a:solidFill>
                  <a:srgbClr val="FF0000"/>
                </a:solidFill>
                <a:latin typeface="Arial"/>
                <a:cs typeface="Arial"/>
              </a:rPr>
              <a:t>CONV2</a:t>
            </a:r>
            <a:r>
              <a:rPr lang="en-US" sz="1400" spc="-5" dirty="0">
                <a:latin typeface="Arial"/>
                <a:cs typeface="Arial"/>
              </a:rPr>
              <a:t>: 256 5x5 filters w. stride 1, pad 2  [13x13x256] </a:t>
            </a:r>
            <a:r>
              <a:rPr lang="en-US" sz="1400" spc="-5" dirty="0">
                <a:solidFill>
                  <a:srgbClr val="0000FF"/>
                </a:solidFill>
                <a:latin typeface="Arial"/>
                <a:cs typeface="Arial"/>
              </a:rPr>
              <a:t>MAX POOL2: </a:t>
            </a:r>
            <a:r>
              <a:rPr lang="en-US" sz="1400" spc="-5" dirty="0">
                <a:latin typeface="Arial"/>
                <a:cs typeface="Arial"/>
              </a:rPr>
              <a:t>3x3 filters at stride 2  [13x13x256] </a:t>
            </a:r>
            <a:r>
              <a:rPr lang="en-US" sz="1400" spc="-5" dirty="0">
                <a:solidFill>
                  <a:srgbClr val="38751C"/>
                </a:solidFill>
                <a:latin typeface="Arial"/>
                <a:cs typeface="Arial"/>
              </a:rPr>
              <a:t>NORM2: </a:t>
            </a:r>
            <a:r>
              <a:rPr lang="en-US" sz="1400" spc="-5" dirty="0">
                <a:latin typeface="Arial"/>
                <a:cs typeface="Arial"/>
              </a:rPr>
              <a:t>Normalization layer  [13x13x384] </a:t>
            </a:r>
            <a:r>
              <a:rPr lang="en-US" sz="1400" spc="-5" dirty="0">
                <a:solidFill>
                  <a:srgbClr val="FF0000"/>
                </a:solidFill>
                <a:latin typeface="Arial"/>
                <a:cs typeface="Arial"/>
              </a:rPr>
              <a:t>CONV3</a:t>
            </a:r>
            <a:r>
              <a:rPr lang="en-US" sz="1400" spc="-5" dirty="0">
                <a:latin typeface="Arial"/>
                <a:cs typeface="Arial"/>
              </a:rPr>
              <a:t>: 384 3x3 filters w. stride 1, pad 1  [13x13x384] </a:t>
            </a:r>
            <a:r>
              <a:rPr lang="en-US" sz="1400" spc="-5" dirty="0">
                <a:solidFill>
                  <a:srgbClr val="FF0000"/>
                </a:solidFill>
                <a:latin typeface="Arial"/>
                <a:cs typeface="Arial"/>
              </a:rPr>
              <a:t>CONV4</a:t>
            </a:r>
            <a:r>
              <a:rPr lang="en-US" sz="1400" spc="-5" dirty="0">
                <a:latin typeface="Arial"/>
                <a:cs typeface="Arial"/>
              </a:rPr>
              <a:t>: 384 3x3 filters w. stride 1, pad 1  [13x13x256] </a:t>
            </a:r>
            <a:r>
              <a:rPr lang="en-US" sz="1400" spc="-5" dirty="0">
                <a:solidFill>
                  <a:srgbClr val="FF0000"/>
                </a:solidFill>
                <a:latin typeface="Arial"/>
                <a:cs typeface="Arial"/>
              </a:rPr>
              <a:t>CONV5</a:t>
            </a:r>
            <a:r>
              <a:rPr lang="en-US" sz="1400" spc="-5" dirty="0">
                <a:latin typeface="Arial"/>
                <a:cs typeface="Arial"/>
              </a:rPr>
              <a:t>: 256 3x3 filters w. stride 1, pad 1  [6x6x256] </a:t>
            </a:r>
            <a:r>
              <a:rPr lang="en-US" sz="1400" spc="-5" dirty="0">
                <a:solidFill>
                  <a:srgbClr val="0000FF"/>
                </a:solidFill>
                <a:latin typeface="Arial"/>
                <a:cs typeface="Arial"/>
              </a:rPr>
              <a:t>MAX POOL3</a:t>
            </a:r>
            <a:r>
              <a:rPr lang="en-US" sz="1400" spc="-5" dirty="0">
                <a:latin typeface="Arial"/>
                <a:cs typeface="Arial"/>
              </a:rPr>
              <a:t>: 3x3 filters w. stride</a:t>
            </a:r>
            <a:r>
              <a:rPr lang="en-US" sz="1400" spc="60" dirty="0">
                <a:latin typeface="Arial"/>
                <a:cs typeface="Arial"/>
              </a:rPr>
              <a:t> </a:t>
            </a:r>
            <a:r>
              <a:rPr lang="en-US" sz="1400" spc="-5" dirty="0">
                <a:latin typeface="Arial"/>
                <a:cs typeface="Arial"/>
              </a:rPr>
              <a:t>2</a:t>
            </a:r>
            <a:endParaRPr lang="en-US" sz="1400" dirty="0">
              <a:latin typeface="Arial"/>
              <a:cs typeface="Arial"/>
            </a:endParaRPr>
          </a:p>
          <a:p>
            <a:pPr marL="12700">
              <a:lnSpc>
                <a:spcPts val="1585"/>
              </a:lnSpc>
            </a:pPr>
            <a:r>
              <a:rPr lang="en-US" sz="1400" spc="-5" dirty="0">
                <a:latin typeface="Arial"/>
                <a:cs typeface="Arial"/>
              </a:rPr>
              <a:t>[4096] </a:t>
            </a:r>
            <a:r>
              <a:rPr lang="en-US" sz="1400" spc="-5" dirty="0">
                <a:solidFill>
                  <a:srgbClr val="E69138"/>
                </a:solidFill>
                <a:latin typeface="Arial"/>
                <a:cs typeface="Arial"/>
              </a:rPr>
              <a:t>FC6: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50"/>
              </a:lnSpc>
            </a:pPr>
            <a:r>
              <a:rPr lang="en-US" sz="1400" spc="-5" dirty="0">
                <a:latin typeface="Arial"/>
                <a:cs typeface="Arial"/>
              </a:rPr>
              <a:t>[4096] </a:t>
            </a:r>
            <a:r>
              <a:rPr lang="en-US" sz="1400" spc="-5" dirty="0">
                <a:solidFill>
                  <a:srgbClr val="E69138"/>
                </a:solidFill>
                <a:latin typeface="Arial"/>
                <a:cs typeface="Arial"/>
              </a:rPr>
              <a:t>FC7: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64"/>
              </a:lnSpc>
            </a:pPr>
            <a:r>
              <a:rPr lang="en-US" sz="1400" spc="-5" dirty="0">
                <a:latin typeface="Arial"/>
                <a:cs typeface="Arial"/>
              </a:rPr>
              <a:t>[1000] </a:t>
            </a:r>
            <a:r>
              <a:rPr lang="en-US" sz="1400" spc="-5" dirty="0">
                <a:solidFill>
                  <a:srgbClr val="E69138"/>
                </a:solidFill>
                <a:latin typeface="Arial"/>
                <a:cs typeface="Arial"/>
              </a:rPr>
              <a:t>FC8: </a:t>
            </a:r>
            <a:r>
              <a:rPr lang="en-US" sz="1400" spc="-5" dirty="0">
                <a:latin typeface="Arial"/>
                <a:cs typeface="Arial"/>
              </a:rPr>
              <a:t>1000 neurons </a:t>
            </a:r>
            <a:r>
              <a:rPr lang="en-US" sz="1400" dirty="0">
                <a:latin typeface="Arial"/>
                <a:cs typeface="Arial"/>
              </a:rPr>
              <a:t>(class scores)</a:t>
            </a:r>
          </a:p>
          <a:p>
            <a:pPr marL="12700">
              <a:lnSpc>
                <a:spcPts val="1664"/>
              </a:lnSpc>
            </a:pPr>
            <a:r>
              <a:rPr lang="en-US" sz="1400" dirty="0"/>
              <a:t>ImageNet top 5 error: 15.4%</a:t>
            </a:r>
            <a:endParaRPr lang="en-SE" sz="1400" dirty="0"/>
          </a:p>
        </p:txBody>
      </p:sp>
      <p:pic>
        <p:nvPicPr>
          <p:cNvPr id="9" name="Picture 8">
            <a:extLst>
              <a:ext uri="{FF2B5EF4-FFF2-40B4-BE49-F238E27FC236}">
                <a16:creationId xmlns:a16="http://schemas.microsoft.com/office/drawing/2014/main" id="{0567F993-EE38-47AD-AF7D-96D7B173C3A0}"/>
              </a:ext>
            </a:extLst>
          </p:cNvPr>
          <p:cNvPicPr>
            <a:picLocks noChangeAspect="1"/>
          </p:cNvPicPr>
          <p:nvPr/>
        </p:nvPicPr>
        <p:blipFill>
          <a:blip r:embed="rId3"/>
          <a:stretch>
            <a:fillRect/>
          </a:stretch>
        </p:blipFill>
        <p:spPr>
          <a:xfrm>
            <a:off x="787388" y="4597135"/>
            <a:ext cx="7600528" cy="2177375"/>
          </a:xfrm>
          <a:prstGeom prst="rect">
            <a:avLst/>
          </a:prstGeom>
        </p:spPr>
      </p:pic>
    </p:spTree>
    <p:extLst>
      <p:ext uri="{BB962C8B-B14F-4D97-AF65-F5344CB8AC3E}">
        <p14:creationId xmlns:p14="http://schemas.microsoft.com/office/powerpoint/2010/main" val="587635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274638"/>
            <a:ext cx="6584701" cy="868362"/>
          </a:xfrm>
        </p:spPr>
        <p:txBody>
          <a:bodyPr/>
          <a:lstStyle/>
          <a:p>
            <a:r>
              <a:rPr kumimoji="0" lang="en-US" sz="3200" b="0" i="0" u="none" strike="noStrike" kern="0" cap="none" spc="0" normalizeH="0" baseline="0" noProof="0" dirty="0">
                <a:ln>
                  <a:noFill/>
                </a:ln>
                <a:solidFill>
                  <a:srgbClr val="000000"/>
                </a:solidFill>
                <a:effectLst/>
                <a:uLnTx/>
                <a:uFillTx/>
                <a:latin typeface="Arial"/>
                <a:ea typeface="+mj-ea"/>
                <a:cs typeface="+mj-cs"/>
              </a:rPr>
              <a:t>Case Study: </a:t>
            </a:r>
            <a:r>
              <a:rPr kumimoji="0" lang="en-US" sz="3200" b="0" i="0" u="none" strike="noStrike" kern="0" cap="none" spc="0" normalizeH="0" baseline="0" noProof="0" dirty="0" err="1">
                <a:ln>
                  <a:noFill/>
                </a:ln>
                <a:solidFill>
                  <a:srgbClr val="000000"/>
                </a:solidFill>
                <a:effectLst/>
                <a:uLnTx/>
                <a:uFillTx/>
                <a:latin typeface="Arial"/>
                <a:ea typeface="+mj-ea"/>
                <a:cs typeface="+mj-cs"/>
              </a:rPr>
              <a:t>VGGNet</a:t>
            </a:r>
            <a:r>
              <a:rPr kumimoji="0" lang="en-US" sz="3200" b="0" i="0" u="none" strike="noStrike" kern="0" cap="none" spc="0" normalizeH="0" baseline="0" noProof="0" dirty="0">
                <a:ln>
                  <a:noFill/>
                </a:ln>
                <a:solidFill>
                  <a:srgbClr val="000000"/>
                </a:solidFill>
                <a:effectLst/>
                <a:uLnTx/>
                <a:uFillTx/>
                <a:latin typeface="Arial"/>
                <a:ea typeface="+mj-ea"/>
                <a:cs typeface="+mj-cs"/>
              </a:rPr>
              <a:t> [</a:t>
            </a:r>
            <a:r>
              <a:rPr kumimoji="0" lang="en-US" sz="32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3200" b="0" i="0" u="none" strike="noStrike" kern="0" cap="none" spc="0" normalizeH="0" baseline="0" noProof="0" dirty="0">
                <a:ln>
                  <a:noFill/>
                </a:ln>
                <a:solidFill>
                  <a:srgbClr val="000000"/>
                </a:solidFill>
                <a:effectLst/>
                <a:uLnTx/>
                <a:uFillTx/>
                <a:latin typeface="Arial"/>
                <a:ea typeface="+mj-ea"/>
                <a:cs typeface="+mj-cs"/>
              </a:rPr>
              <a:t> and Zisserman, 2014]</a:t>
            </a:r>
            <a:endParaRPr lang="en-SE" sz="32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r>
              <a:rPr lang="en-US" sz="3200" spc="-5" dirty="0">
                <a:latin typeface="Arial"/>
                <a:cs typeface="Arial"/>
              </a:rPr>
              <a:t>We show the best performing variant VGG-16</a:t>
            </a:r>
          </a:p>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5" y="2443781"/>
            <a:ext cx="7098398" cy="3998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17284DD-7187-4C63-A449-8B6D66FA7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2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5" y="274638"/>
            <a:ext cx="7113698"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179512" y="1295400"/>
                <a:ext cx="7200799" cy="5373960"/>
              </a:xfrm>
            </p:spPr>
            <p:txBody>
              <a:bodyPr>
                <a:normAutofit fontScale="775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179512" y="1295400"/>
                <a:ext cx="7200799" cy="5373960"/>
              </a:xfrm>
              <a:blipFill>
                <a:blip r:embed="rId2"/>
                <a:stretch>
                  <a:fillRect l="-931" t="-1930"/>
                </a:stretch>
              </a:blipFill>
            </p:spPr>
            <p:txBody>
              <a:bodyPr/>
              <a:lstStyle/>
              <a:p>
                <a:r>
                  <a:rPr lang="en-SE">
                    <a:noFill/>
                  </a:rPr>
                  <a:t> </a:t>
                </a:r>
              </a:p>
            </p:txBody>
          </p:sp>
        </mc:Fallback>
      </mc:AlternateContent>
      <p:pic>
        <p:nvPicPr>
          <p:cNvPr id="2054" name="Picture 6">
            <a:extLst>
              <a:ext uri="{FF2B5EF4-FFF2-40B4-BE49-F238E27FC236}">
                <a16:creationId xmlns:a16="http://schemas.microsoft.com/office/drawing/2014/main" id="{438695D9-6878-44E3-80AC-E9F3463FE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474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Two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Similarly, three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RF as a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CONV layer</a:t>
                </a:r>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280"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0301-3EEF-42F6-8F9E-14752F9886F9}"/>
              </a:ext>
            </a:extLst>
          </p:cNvPr>
          <p:cNvSpPr>
            <a:spLocks noGrp="1"/>
          </p:cNvSpPr>
          <p:nvPr>
            <p:ph type="title"/>
          </p:nvPr>
        </p:nvSpPr>
        <p:spPr/>
        <p:txBody>
          <a:bodyPr/>
          <a:lstStyle/>
          <a:p>
            <a:r>
              <a:rPr lang="en-US" sz="3600" spc="-5" dirty="0"/>
              <a:t>Case Study:</a:t>
            </a:r>
            <a:r>
              <a:rPr lang="en-US" sz="3600" spc="-30" dirty="0"/>
              <a:t> </a:t>
            </a:r>
            <a:r>
              <a:rPr lang="en-US" sz="3600" spc="-5" dirty="0" err="1"/>
              <a:t>GoogLeNet</a:t>
            </a:r>
            <a:r>
              <a:rPr lang="en-US" sz="3600" spc="-5" dirty="0"/>
              <a:t> [</a:t>
            </a:r>
            <a:r>
              <a:rPr lang="en-US" sz="3600" spc="-5" dirty="0" err="1"/>
              <a:t>Szegedy</a:t>
            </a:r>
            <a:r>
              <a:rPr lang="en-US" sz="3600" spc="-5" dirty="0"/>
              <a:t> et al., 2014]</a:t>
            </a:r>
            <a:endParaRPr lang="en-SE" sz="3600" dirty="0"/>
          </a:p>
        </p:txBody>
      </p:sp>
      <p:sp>
        <p:nvSpPr>
          <p:cNvPr id="3" name="Content Placeholder 2">
            <a:extLst>
              <a:ext uri="{FF2B5EF4-FFF2-40B4-BE49-F238E27FC236}">
                <a16:creationId xmlns:a16="http://schemas.microsoft.com/office/drawing/2014/main" id="{6782B778-E23B-4F6F-A92A-3500315E2035}"/>
              </a:ext>
            </a:extLst>
          </p:cNvPr>
          <p:cNvSpPr>
            <a:spLocks noGrp="1"/>
          </p:cNvSpPr>
          <p:nvPr>
            <p:ph idx="1"/>
          </p:nvPr>
        </p:nvSpPr>
        <p:spPr/>
        <p:txBody>
          <a:bodyPr/>
          <a:lstStyle/>
          <a:p>
            <a:r>
              <a:rPr lang="en-US" sz="3200" dirty="0"/>
              <a:t>ImageNet top 5 error: 6.7%</a:t>
            </a:r>
            <a:endParaRPr lang="en-SE" dirty="0"/>
          </a:p>
        </p:txBody>
      </p:sp>
      <p:sp>
        <p:nvSpPr>
          <p:cNvPr id="4" name="Slide Number Placeholder 3">
            <a:extLst>
              <a:ext uri="{FF2B5EF4-FFF2-40B4-BE49-F238E27FC236}">
                <a16:creationId xmlns:a16="http://schemas.microsoft.com/office/drawing/2014/main" id="{819877DA-452C-460D-8FE6-F8487B336549}"/>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7" name="object 4">
            <a:extLst>
              <a:ext uri="{FF2B5EF4-FFF2-40B4-BE49-F238E27FC236}">
                <a16:creationId xmlns:a16="http://schemas.microsoft.com/office/drawing/2014/main" id="{39AAE1E3-1A53-473B-801B-E12C353A6827}"/>
              </a:ext>
            </a:extLst>
          </p:cNvPr>
          <p:cNvSpPr/>
          <p:nvPr/>
        </p:nvSpPr>
        <p:spPr>
          <a:xfrm>
            <a:off x="-38614" y="2073779"/>
            <a:ext cx="9208098" cy="2710442"/>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45A1D429-B7C1-458F-BAC7-A08AFA66E973}"/>
              </a:ext>
            </a:extLst>
          </p:cNvPr>
          <p:cNvSpPr/>
          <p:nvPr/>
        </p:nvSpPr>
        <p:spPr>
          <a:xfrm>
            <a:off x="628056" y="4509892"/>
            <a:ext cx="3720717" cy="1917196"/>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514362F1-5CED-491C-BB58-51EA015B7A8F}"/>
              </a:ext>
            </a:extLst>
          </p:cNvPr>
          <p:cNvSpPr txBox="1"/>
          <p:nvPr/>
        </p:nvSpPr>
        <p:spPr>
          <a:xfrm>
            <a:off x="4485153" y="5667361"/>
            <a:ext cx="3004699" cy="369332"/>
          </a:xfrm>
          <a:prstGeom prst="rect">
            <a:avLst/>
          </a:prstGeom>
        </p:spPr>
        <p:txBody>
          <a:bodyPr vert="horz" wrap="square" lIns="0" tIns="0" rIns="0" bIns="0" rtlCol="0">
            <a:spAutoFit/>
          </a:bodyPr>
          <a:lstStyle/>
          <a:p>
            <a:pPr marL="12700">
              <a:lnSpc>
                <a:spcPct val="100000"/>
              </a:lnSpc>
            </a:pPr>
            <a:r>
              <a:rPr sz="2400" spc="-5" dirty="0">
                <a:latin typeface="Arial"/>
                <a:cs typeface="Arial"/>
              </a:rPr>
              <a:t>Inception</a:t>
            </a:r>
            <a:r>
              <a:rPr sz="2400" spc="-40" dirty="0">
                <a:latin typeface="Arial"/>
                <a:cs typeface="Arial"/>
              </a:rPr>
              <a:t> </a:t>
            </a:r>
            <a:r>
              <a:rPr sz="2400" spc="-5" dirty="0">
                <a:latin typeface="Arial"/>
                <a:cs typeface="Arial"/>
              </a:rPr>
              <a:t>module</a:t>
            </a:r>
            <a:endParaRPr sz="2400" dirty="0">
              <a:latin typeface="Arial"/>
              <a:cs typeface="Arial"/>
            </a:endParaRPr>
          </a:p>
        </p:txBody>
      </p:sp>
    </p:spTree>
    <p:extLst>
      <p:ext uri="{BB962C8B-B14F-4D97-AF65-F5344CB8AC3E}">
        <p14:creationId xmlns:p14="http://schemas.microsoft.com/office/powerpoint/2010/main" val="3308561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2954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1251763" y="2924944"/>
            <a:ext cx="6640473" cy="352839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Case Study: 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162A-1558-454A-8D38-64F412658395}"/>
              </a:ext>
            </a:extLst>
          </p:cNvPr>
          <p:cNvSpPr>
            <a:spLocks noGrp="1"/>
          </p:cNvSpPr>
          <p:nvPr>
            <p:ph type="title"/>
          </p:nvPr>
        </p:nvSpPr>
        <p:spPr>
          <a:xfrm>
            <a:off x="457200" y="274638"/>
            <a:ext cx="8003232" cy="868362"/>
          </a:xfrm>
        </p:spPr>
        <p:txBody>
          <a:bodyPr/>
          <a:lstStyle/>
          <a:p>
            <a:r>
              <a:rPr lang="en-US" dirty="0" err="1"/>
              <a:t>ResNet</a:t>
            </a:r>
            <a:r>
              <a:rPr lang="en-US" dirty="0"/>
              <a:t> Variants</a:t>
            </a:r>
            <a:endParaRPr lang="en-SE" dirty="0"/>
          </a:p>
        </p:txBody>
      </p:sp>
      <p:sp>
        <p:nvSpPr>
          <p:cNvPr id="4" name="Slide Number Placeholder 3">
            <a:extLst>
              <a:ext uri="{FF2B5EF4-FFF2-40B4-BE49-F238E27FC236}">
                <a16:creationId xmlns:a16="http://schemas.microsoft.com/office/drawing/2014/main" id="{48B2767C-A181-4AD7-AB95-2768EF81D0E7}"/>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8" name="Content Placeholder 2">
            <a:extLst>
              <a:ext uri="{FF2B5EF4-FFF2-40B4-BE49-F238E27FC236}">
                <a16:creationId xmlns:a16="http://schemas.microsoft.com/office/drawing/2014/main" id="{B1D00FAA-DD58-4843-86D0-38E3A8EEA586}"/>
              </a:ext>
            </a:extLst>
          </p:cNvPr>
          <p:cNvSpPr>
            <a:spLocks noGrp="1"/>
          </p:cNvSpPr>
          <p:nvPr>
            <p:ph idx="1"/>
          </p:nvPr>
        </p:nvSpPr>
        <p:spPr>
          <a:xfrm>
            <a:off x="457200" y="1295400"/>
            <a:ext cx="8229600" cy="5105400"/>
          </a:xfrm>
        </p:spPr>
        <p:txBody>
          <a:bodyPr/>
          <a:lstStyle/>
          <a:p>
            <a:r>
              <a:rPr lang="en-US" dirty="0"/>
              <a:t>Right fig shows 34-layer </a:t>
            </a:r>
            <a:r>
              <a:rPr lang="en-US" dirty="0" err="1"/>
              <a:t>ResNet</a:t>
            </a:r>
            <a:endParaRPr lang="en-SE" dirty="0"/>
          </a:p>
        </p:txBody>
      </p:sp>
      <p:sp>
        <p:nvSpPr>
          <p:cNvPr id="10" name="object 6">
            <a:extLst>
              <a:ext uri="{FF2B5EF4-FFF2-40B4-BE49-F238E27FC236}">
                <a16:creationId xmlns:a16="http://schemas.microsoft.com/office/drawing/2014/main" id="{A84FDB78-B392-4CD1-8D25-63F0A31A1937}"/>
              </a:ext>
            </a:extLst>
          </p:cNvPr>
          <p:cNvSpPr/>
          <p:nvPr/>
        </p:nvSpPr>
        <p:spPr>
          <a:xfrm>
            <a:off x="7975369" y="53115"/>
            <a:ext cx="1074415" cy="6602022"/>
          </a:xfrm>
          <a:prstGeom prst="rect">
            <a:avLst/>
          </a:prstGeom>
          <a:blipFill>
            <a:blip r:embed="rId2"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E763A8F-B43A-4AEF-8F63-624BB460124B}"/>
              </a:ext>
            </a:extLst>
          </p:cNvPr>
          <p:cNvSpPr/>
          <p:nvPr/>
        </p:nvSpPr>
        <p:spPr>
          <a:xfrm>
            <a:off x="94216" y="2108947"/>
            <a:ext cx="7906784" cy="347830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845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457200" y="1143000"/>
                <a:ext cx="8229600" cy="2502024"/>
              </a:xfrm>
            </p:spPr>
            <p:txBody>
              <a:bodyPr>
                <a:normAutofit fontScale="550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pPr lvl="1"/>
                <a:r>
                  <a:rPr lang="en-US" dirty="0"/>
                  <a:t>If identify mapping is close to optimal, then weights can be small to capture minor differences only</a:t>
                </a:r>
                <a:endParaRPr lang="en-US" b="0" dirty="0"/>
              </a:p>
              <a:p>
                <a:r>
                  <a:rPr lang="en-US" dirty="0"/>
                  <a:t>Benefits:</a:t>
                </a:r>
              </a:p>
              <a:p>
                <a:pPr lvl="1"/>
                <a:r>
                  <a:rPr lang="en-US" dirty="0"/>
                  <a:t>Residual connections help in handling the vanishing gradient problem in very deep NNs</a:t>
                </a:r>
              </a:p>
              <a:p>
                <a:pPr lvl="1"/>
                <a:r>
                  <a:rPr lang="en-US" dirty="0"/>
                  <a:t>It is safe to train very deep NNs, because “unnecessary layers” can learn to be identity mapping and do no cause overfitting</a:t>
                </a:r>
              </a:p>
              <a:p>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457200" y="1143000"/>
                <a:ext cx="8229600" cy="2502024"/>
              </a:xfrm>
              <a:blipFill>
                <a:blip r:embed="rId2"/>
                <a:stretch>
                  <a:fillRect l="-444" t="-365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2193476" y="3631260"/>
            <a:ext cx="4766620" cy="31294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0298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sz="3200" dirty="0"/>
              <a:t>Effects of Convolution w. Common Filters</a:t>
            </a:r>
            <a:endParaRPr lang="en-SE" sz="3200"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9C16-A37C-41D4-BFE6-72241824A171}"/>
              </a:ext>
            </a:extLst>
          </p:cNvPr>
          <p:cNvSpPr>
            <a:spLocks noGrp="1"/>
          </p:cNvSpPr>
          <p:nvPr>
            <p:ph type="title"/>
          </p:nvPr>
        </p:nvSpPr>
        <p:spPr/>
        <p:txBody>
          <a:bodyPr/>
          <a:lstStyle/>
          <a:p>
            <a:r>
              <a:rPr lang="en-US" sz="3600" dirty="0"/>
              <a:t>Case Study: Policy Network in AlphaGo</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2C08D-E1A5-428C-8381-9892B8FEAF4F}"/>
                  </a:ext>
                </a:extLst>
              </p:cNvPr>
              <p:cNvSpPr>
                <a:spLocks noGrp="1"/>
              </p:cNvSpPr>
              <p:nvPr>
                <p:ph idx="1"/>
              </p:nvPr>
            </p:nvSpPr>
            <p:spPr>
              <a:xfrm>
                <a:off x="251520" y="1295400"/>
                <a:ext cx="8712968" cy="5105400"/>
              </a:xfrm>
            </p:spPr>
            <p:txBody>
              <a:bodyPr>
                <a:normAutofit fontScale="92500" lnSpcReduction="20000"/>
              </a:bodyPr>
              <a:lstStyle/>
              <a:p>
                <a:pPr marL="12700">
                  <a:spcBef>
                    <a:spcPts val="15"/>
                  </a:spcBef>
                </a:pPr>
                <a:r>
                  <a:rPr lang="en-US" spc="-5" dirty="0">
                    <a:cs typeface="Arial"/>
                  </a:rPr>
                  <a:t>Input volume: </a:t>
                </a:r>
                <a:r>
                  <a:rPr lang="en-US" sz="3200" spc="-5" dirty="0">
                    <a:latin typeface="Arial"/>
                    <a:cs typeface="Arial"/>
                  </a:rPr>
                  <a:t>[19x19x48]</a:t>
                </a:r>
                <a:r>
                  <a:rPr lang="en-US" sz="3200" spc="-40" dirty="0">
                    <a:latin typeface="Arial"/>
                    <a:cs typeface="Arial"/>
                  </a:rPr>
                  <a:t> </a:t>
                </a:r>
              </a:p>
              <a:p>
                <a:pPr marL="12700">
                  <a:lnSpc>
                    <a:spcPct val="100000"/>
                  </a:lnSpc>
                  <a:spcBef>
                    <a:spcPts val="15"/>
                  </a:spcBef>
                </a:pPr>
                <a:r>
                  <a:rPr lang="en-US" sz="3200" spc="-5" dirty="0">
                    <a:latin typeface="Arial"/>
                    <a:cs typeface="Arial"/>
                  </a:rPr>
                  <a:t>CONV1: 192 5x5 filters, stride 1, pad 2 </a:t>
                </a:r>
              </a:p>
              <a:p>
                <a:pPr marL="12700">
                  <a:lnSpc>
                    <a:spcPct val="100000"/>
                  </a:lnSpc>
                  <a:spcBef>
                    <a:spcPts val="15"/>
                  </a:spcBef>
                </a:pPr>
                <a:r>
                  <a:rPr lang="en-US" sz="3200" spc="-5" dirty="0">
                    <a:latin typeface="Arial"/>
                    <a:cs typeface="Arial"/>
                  </a:rPr>
                  <a:t>Output volume: [19x19x192]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19+2∗2−5</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marR="2447290">
                  <a:lnSpc>
                    <a:spcPct val="100699"/>
                  </a:lnSpc>
                </a:pPr>
                <a:r>
                  <a:rPr lang="en-US" sz="3200" spc="-5" dirty="0">
                    <a:latin typeface="Arial"/>
                    <a:cs typeface="Arial"/>
                  </a:rPr>
                  <a:t>CONV2..12: 192 3x3 filters, stride 1, pad 1 </a:t>
                </a:r>
              </a:p>
              <a:p>
                <a:pPr marL="12700" marR="2447290">
                  <a:lnSpc>
                    <a:spcPct val="100699"/>
                  </a:lnSpc>
                </a:pPr>
                <a:r>
                  <a:rPr lang="en-US" sz="3200" spc="110" dirty="0">
                    <a:latin typeface="Arial"/>
                    <a:cs typeface="Arial"/>
                  </a:rPr>
                  <a:t>Output volume: </a:t>
                </a:r>
                <a:r>
                  <a:rPr lang="en-US" sz="3200" spc="-5" dirty="0">
                    <a:latin typeface="Arial"/>
                    <a:cs typeface="Arial"/>
                  </a:rPr>
                  <a:t>[19x19x192]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19+2∗1−3</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a:spcBef>
                    <a:spcPts val="15"/>
                  </a:spcBef>
                </a:pPr>
                <a:r>
                  <a:rPr lang="en-US" sz="3200" spc="-5" dirty="0">
                    <a:latin typeface="Arial"/>
                    <a:cs typeface="Arial"/>
                  </a:rPr>
                  <a:t>CONV: 1 1x1 filter, stride 1, pad 0 </a:t>
                </a:r>
              </a:p>
              <a:p>
                <a:pPr marL="12700">
                  <a:spcBef>
                    <a:spcPts val="15"/>
                  </a:spcBef>
                </a:pPr>
                <a:r>
                  <a:rPr lang="en-US" spc="110" dirty="0">
                    <a:cs typeface="Arial"/>
                  </a:rPr>
                  <a:t>Output volume: </a:t>
                </a:r>
                <a:r>
                  <a:rPr lang="en-US" sz="3200" spc="-5" dirty="0">
                    <a:latin typeface="Arial"/>
                    <a:cs typeface="Arial"/>
                  </a:rPr>
                  <a:t>[19x19]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19−1</m:t>
                        </m:r>
                      </m:e>
                    </m:d>
                    <m:r>
                      <a:rPr lang="en-US" sz="3200" b="0" i="1" spc="-5" smtClean="0">
                        <a:latin typeface="Cambria Math" panose="02040503050406030204" pitchFamily="18" charset="0"/>
                        <a:cs typeface="Arial"/>
                      </a:rPr>
                      <m:t>+1=19</m:t>
                    </m:r>
                  </m:oMath>
                </a14:m>
                <a:r>
                  <a:rPr lang="en-US" sz="3200" spc="-5" dirty="0">
                    <a:latin typeface="Arial"/>
                    <a:cs typeface="Arial"/>
                  </a:rPr>
                  <a:t>)</a:t>
                </a:r>
                <a:endParaRPr lang="en-SE" dirty="0"/>
              </a:p>
            </p:txBody>
          </p:sp>
        </mc:Choice>
        <mc:Fallback xmlns="">
          <p:sp>
            <p:nvSpPr>
              <p:cNvPr id="3" name="Content Placeholder 2">
                <a:extLst>
                  <a:ext uri="{FF2B5EF4-FFF2-40B4-BE49-F238E27FC236}">
                    <a16:creationId xmlns:a16="http://schemas.microsoft.com/office/drawing/2014/main" id="{02C2C08D-E1A5-428C-8381-9892B8FEAF4F}"/>
                  </a:ext>
                </a:extLst>
              </p:cNvPr>
              <p:cNvSpPr>
                <a:spLocks noGrp="1" noRot="1" noChangeAspect="1" noMove="1" noResize="1" noEditPoints="1" noAdjustHandles="1" noChangeArrowheads="1" noChangeShapeType="1" noTextEdit="1"/>
              </p:cNvSpPr>
              <p:nvPr>
                <p:ph idx="1"/>
              </p:nvPr>
            </p:nvSpPr>
            <p:spPr>
              <a:xfrm>
                <a:off x="251520" y="1295400"/>
                <a:ext cx="8712968" cy="5105400"/>
              </a:xfrm>
              <a:blipFill>
                <a:blip r:embed="rId2"/>
                <a:stretch>
                  <a:fillRect l="-1469" t="-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1A05BC-828B-47B1-9267-B3981D91B025}"/>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126924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a:t>Case Study: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00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err="1"/>
              <a:t>Misc</a:t>
            </a:r>
            <a:r>
              <a:rPr lang="en-US" dirty="0"/>
              <a:t> memory, such as the image data batches, perhaps their augmented versions, etc.</a:t>
            </a:r>
          </a:p>
          <a:p>
            <a:r>
              <a:rPr lang="en-US" dirty="0"/>
              <a:t>Each number may need 4 Bytes storage space for floating point, 8 Bytes for double, or 1 Bytes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z="3600" dirty="0"/>
              <a:t>Deep Learning on Embedded Systems</a:t>
            </a:r>
          </a:p>
        </p:txBody>
      </p:sp>
      <p:pic>
        <p:nvPicPr>
          <p:cNvPr id="3074" name="Picture 2" descr="“deep learning”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83" y="3272878"/>
            <a:ext cx="3703799" cy="2223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mbedded high-performanc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095" y="5894723"/>
            <a:ext cx="1449777" cy="868054"/>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bwMode="auto">
          <a:xfrm>
            <a:off x="2209542" y="5459746"/>
            <a:ext cx="642885" cy="485576"/>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pic>
        <p:nvPicPr>
          <p:cNvPr id="4" name="Picture 3"/>
          <p:cNvPicPr>
            <a:picLocks noChangeAspect="1"/>
          </p:cNvPicPr>
          <p:nvPr/>
        </p:nvPicPr>
        <p:blipFill>
          <a:blip r:embed="rId5"/>
          <a:stretch>
            <a:fillRect/>
          </a:stretch>
        </p:blipFill>
        <p:spPr>
          <a:xfrm>
            <a:off x="5508764" y="3412432"/>
            <a:ext cx="3156226" cy="2368276"/>
          </a:xfrm>
          <a:prstGeom prst="rect">
            <a:avLst/>
          </a:prstGeom>
        </p:spPr>
      </p:pic>
      <p:sp>
        <p:nvSpPr>
          <p:cNvPr id="213" name="Content Placeholder 2"/>
          <p:cNvSpPr txBox="1">
            <a:spLocks/>
          </p:cNvSpPr>
          <p:nvPr/>
        </p:nvSpPr>
        <p:spPr bwMode="auto">
          <a:xfrm>
            <a:off x="107504" y="1022014"/>
            <a:ext cx="8928992" cy="191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6"/>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4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18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9pPr>
          </a:lstStyle>
          <a:p>
            <a:r>
              <a:rPr lang="en-US" altLang="zh-CN" sz="1800" kern="0" dirty="0"/>
              <a:t>Large CNN models are memory and computation intensive, even for inference tasks </a:t>
            </a:r>
          </a:p>
          <a:p>
            <a:r>
              <a:rPr lang="en-US" altLang="zh-CN" sz="1800" kern="0" dirty="0"/>
              <a:t>Resource constrained embedded devices may have constraints in computational power and battery capacity, and cannot support large DNN inference tasks</a:t>
            </a:r>
          </a:p>
          <a:p>
            <a:pPr lvl="1"/>
            <a:r>
              <a:rPr lang="en-US" altLang="zh-CN" sz="1600" kern="0" dirty="0"/>
              <a:t>More applicable to small mobile robots (e.g. drones) than </a:t>
            </a:r>
            <a:r>
              <a:rPr lang="en-US" altLang="zh-CN" sz="1600" kern="0" dirty="0" err="1"/>
              <a:t>fullsize</a:t>
            </a:r>
            <a:r>
              <a:rPr lang="en-US" altLang="zh-CN" sz="1600" kern="0" dirty="0"/>
              <a:t> AVs, which have powerful compute engines</a:t>
            </a:r>
          </a:p>
          <a:p>
            <a:pPr lvl="1"/>
            <a:r>
              <a:rPr lang="en-US" altLang="zh-CN" sz="1600" kern="0" dirty="0"/>
              <a:t>Next, we consider running CNN models on resource-constrained platforms.</a:t>
            </a:r>
          </a:p>
        </p:txBody>
      </p:sp>
    </p:spTree>
    <p:extLst>
      <p:ext uri="{BB962C8B-B14F-4D97-AF65-F5344CB8AC3E}">
        <p14:creationId xmlns:p14="http://schemas.microsoft.com/office/powerpoint/2010/main" val="277892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C46F-89D9-4E85-8022-30E8C0D1DF93}"/>
              </a:ext>
            </a:extLst>
          </p:cNvPr>
          <p:cNvSpPr>
            <a:spLocks noGrp="1"/>
          </p:cNvSpPr>
          <p:nvPr>
            <p:ph type="title"/>
          </p:nvPr>
        </p:nvSpPr>
        <p:spPr/>
        <p:txBody>
          <a:bodyPr/>
          <a:lstStyle/>
          <a:p>
            <a:r>
              <a:rPr lang="en-US" dirty="0"/>
              <a:t>Weight Pruning</a:t>
            </a:r>
            <a:endParaRPr lang="en-SE" dirty="0"/>
          </a:p>
        </p:txBody>
      </p:sp>
      <p:sp>
        <p:nvSpPr>
          <p:cNvPr id="3" name="Content Placeholder 2">
            <a:extLst>
              <a:ext uri="{FF2B5EF4-FFF2-40B4-BE49-F238E27FC236}">
                <a16:creationId xmlns:a16="http://schemas.microsoft.com/office/drawing/2014/main" id="{B0302E8A-C2D5-4612-9154-FFC3430FD675}"/>
              </a:ext>
            </a:extLst>
          </p:cNvPr>
          <p:cNvSpPr>
            <a:spLocks noGrp="1"/>
          </p:cNvSpPr>
          <p:nvPr>
            <p:ph idx="1"/>
          </p:nvPr>
        </p:nvSpPr>
        <p:spPr>
          <a:xfrm>
            <a:off x="457200" y="1295400"/>
            <a:ext cx="8229600" cy="1565669"/>
          </a:xfrm>
        </p:spPr>
        <p:txBody>
          <a:bodyPr>
            <a:normAutofit fontScale="85000" lnSpcReduction="20000"/>
          </a:bodyPr>
          <a:lstStyle/>
          <a:p>
            <a:r>
              <a:rPr lang="en-US" altLang="zh-CN" dirty="0"/>
              <a:t>Reduce the number and/or bit-width of edge weights, especially for the FCLs, since weights of FCLs make up majority of the edge weight parameters of the entire CNN.</a:t>
            </a:r>
            <a:endParaRPr lang="zh-CN" altLang="en-US" dirty="0"/>
          </a:p>
          <a:p>
            <a:endParaRPr lang="en-SE" dirty="0"/>
          </a:p>
        </p:txBody>
      </p:sp>
      <p:sp>
        <p:nvSpPr>
          <p:cNvPr id="4" name="Slide Number Placeholder 3">
            <a:extLst>
              <a:ext uri="{FF2B5EF4-FFF2-40B4-BE49-F238E27FC236}">
                <a16:creationId xmlns:a16="http://schemas.microsoft.com/office/drawing/2014/main" id="{5BE6CCDC-C705-47E9-BD13-48434E5C255B}"/>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table">
            <a:extLst>
              <a:ext uri="{FF2B5EF4-FFF2-40B4-BE49-F238E27FC236}">
                <a16:creationId xmlns:a16="http://schemas.microsoft.com/office/drawing/2014/main" id="{032FEE36-C58E-4762-9CA8-36D280BD5D91}"/>
              </a:ext>
            </a:extLst>
          </p:cNvPr>
          <p:cNvPicPr>
            <a:picLocks noChangeAspect="1"/>
          </p:cNvPicPr>
          <p:nvPr/>
        </p:nvPicPr>
        <p:blipFill>
          <a:blip r:embed="rId2"/>
          <a:stretch>
            <a:fillRect/>
          </a:stretch>
        </p:blipFill>
        <p:spPr>
          <a:xfrm>
            <a:off x="1409447" y="2777996"/>
            <a:ext cx="6228692" cy="1112520"/>
          </a:xfrm>
          <a:prstGeom prst="rect">
            <a:avLst/>
          </a:prstGeom>
        </p:spPr>
      </p:pic>
      <p:grpSp>
        <p:nvGrpSpPr>
          <p:cNvPr id="6" name="Group 5">
            <a:extLst>
              <a:ext uri="{FF2B5EF4-FFF2-40B4-BE49-F238E27FC236}">
                <a16:creationId xmlns:a16="http://schemas.microsoft.com/office/drawing/2014/main" id="{749EF03A-5850-464A-B5CE-B80728480275}"/>
              </a:ext>
            </a:extLst>
          </p:cNvPr>
          <p:cNvGrpSpPr/>
          <p:nvPr/>
        </p:nvGrpSpPr>
        <p:grpSpPr>
          <a:xfrm>
            <a:off x="2771800" y="4168870"/>
            <a:ext cx="4680520" cy="2414492"/>
            <a:chOff x="1461797" y="2524837"/>
            <a:chExt cx="6127046" cy="3160698"/>
          </a:xfrm>
        </p:grpSpPr>
        <p:sp>
          <p:nvSpPr>
            <p:cNvPr id="7" name="object 3">
              <a:extLst>
                <a:ext uri="{FF2B5EF4-FFF2-40B4-BE49-F238E27FC236}">
                  <a16:creationId xmlns:a16="http://schemas.microsoft.com/office/drawing/2014/main" id="{FF9E6794-789B-4CB5-A723-472B2D45B3AC}"/>
                </a:ext>
              </a:extLst>
            </p:cNvPr>
            <p:cNvSpPr/>
            <p:nvPr/>
          </p:nvSpPr>
          <p:spPr>
            <a:xfrm>
              <a:off x="3555203" y="3597473"/>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608" y="449513"/>
                  </a:lnTo>
                  <a:lnTo>
                    <a:pt x="313755" y="436692"/>
                  </a:lnTo>
                  <a:lnTo>
                    <a:pt x="352436" y="415932"/>
                  </a:lnTo>
                  <a:lnTo>
                    <a:pt x="386664" y="387731"/>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 name="object 4">
              <a:extLst>
                <a:ext uri="{FF2B5EF4-FFF2-40B4-BE49-F238E27FC236}">
                  <a16:creationId xmlns:a16="http://schemas.microsoft.com/office/drawing/2014/main" id="{6219FF77-9FFB-499A-9473-176F6D4D148D}"/>
                </a:ext>
              </a:extLst>
            </p:cNvPr>
            <p:cNvSpPr/>
            <p:nvPr/>
          </p:nvSpPr>
          <p:spPr>
            <a:xfrm>
              <a:off x="3555196" y="3597477"/>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 name="object 5">
              <a:extLst>
                <a:ext uri="{FF2B5EF4-FFF2-40B4-BE49-F238E27FC236}">
                  <a16:creationId xmlns:a16="http://schemas.microsoft.com/office/drawing/2014/main" id="{20DE8F09-96E2-44B9-A3E3-B23CC97C51DF}"/>
                </a:ext>
              </a:extLst>
            </p:cNvPr>
            <p:cNvSpPr/>
            <p:nvPr/>
          </p:nvSpPr>
          <p:spPr>
            <a:xfrm>
              <a:off x="296525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 name="object 6">
              <a:extLst>
                <a:ext uri="{FF2B5EF4-FFF2-40B4-BE49-F238E27FC236}">
                  <a16:creationId xmlns:a16="http://schemas.microsoft.com/office/drawing/2014/main" id="{684B2CF9-5F20-4846-913D-D9606EFE63D9}"/>
                </a:ext>
              </a:extLst>
            </p:cNvPr>
            <p:cNvSpPr/>
            <p:nvPr/>
          </p:nvSpPr>
          <p:spPr>
            <a:xfrm>
              <a:off x="296524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 name="object 7">
              <a:extLst>
                <a:ext uri="{FF2B5EF4-FFF2-40B4-BE49-F238E27FC236}">
                  <a16:creationId xmlns:a16="http://schemas.microsoft.com/office/drawing/2014/main" id="{ADDACF59-5D1B-4C16-AD08-27FDA26CF2EE}"/>
                </a:ext>
              </a:extLst>
            </p:cNvPr>
            <p:cNvSpPr/>
            <p:nvPr/>
          </p:nvSpPr>
          <p:spPr>
            <a:xfrm>
              <a:off x="2374283" y="3597473"/>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046" y="449513"/>
                  </a:lnTo>
                  <a:lnTo>
                    <a:pt x="313255" y="436692"/>
                  </a:lnTo>
                  <a:lnTo>
                    <a:pt x="352249" y="415932"/>
                  </a:lnTo>
                  <a:lnTo>
                    <a:pt x="386664" y="387731"/>
                  </a:lnTo>
                  <a:lnTo>
                    <a:pt x="414787" y="353223"/>
                  </a:lnTo>
                  <a:lnTo>
                    <a:pt x="435487" y="314123"/>
                  </a:lnTo>
                  <a:lnTo>
                    <a:pt x="448270" y="271796"/>
                  </a:lnTo>
                  <a:lnTo>
                    <a:pt x="452640" y="227609"/>
                  </a:lnTo>
                  <a:lnTo>
                    <a:pt x="448086" y="181734"/>
                  </a:lnTo>
                  <a:lnTo>
                    <a:pt x="435011" y="139008"/>
                  </a:lnTo>
                  <a:lnTo>
                    <a:pt x="414296" y="100345"/>
                  </a:lnTo>
                  <a:lnTo>
                    <a:pt x="386824" y="66660"/>
                  </a:lnTo>
                  <a:lnTo>
                    <a:pt x="353475" y="38868"/>
                  </a:lnTo>
                  <a:lnTo>
                    <a:pt x="315132" y="17884"/>
                  </a:lnTo>
                  <a:lnTo>
                    <a:pt x="272675"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 name="object 8">
              <a:extLst>
                <a:ext uri="{FF2B5EF4-FFF2-40B4-BE49-F238E27FC236}">
                  <a16:creationId xmlns:a16="http://schemas.microsoft.com/office/drawing/2014/main" id="{EF897A7A-0708-4472-8904-5E4C8CD9865E}"/>
                </a:ext>
              </a:extLst>
            </p:cNvPr>
            <p:cNvSpPr/>
            <p:nvPr/>
          </p:nvSpPr>
          <p:spPr>
            <a:xfrm>
              <a:off x="2374279" y="3597477"/>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 name="object 9">
              <a:extLst>
                <a:ext uri="{FF2B5EF4-FFF2-40B4-BE49-F238E27FC236}">
                  <a16:creationId xmlns:a16="http://schemas.microsoft.com/office/drawing/2014/main" id="{0C3BC6C4-05DC-4D08-8E28-F51B415BCC6D}"/>
                </a:ext>
              </a:extLst>
            </p:cNvPr>
            <p:cNvSpPr/>
            <p:nvPr/>
          </p:nvSpPr>
          <p:spPr>
            <a:xfrm>
              <a:off x="1784334" y="3597473"/>
              <a:ext cx="350178" cy="351160"/>
            </a:xfrm>
            <a:custGeom>
              <a:avLst/>
              <a:gdLst/>
              <a:ahLst/>
              <a:cxnLst/>
              <a:rect l="l" t="t" r="r" b="b"/>
              <a:pathLst>
                <a:path w="452755"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5" y="449513"/>
                  </a:lnTo>
                  <a:lnTo>
                    <a:pt x="312586" y="436692"/>
                  </a:lnTo>
                  <a:lnTo>
                    <a:pt x="351660" y="415932"/>
                  </a:lnTo>
                  <a:lnTo>
                    <a:pt x="386651" y="387731"/>
                  </a:lnTo>
                  <a:lnTo>
                    <a:pt x="414782" y="353223"/>
                  </a:lnTo>
                  <a:lnTo>
                    <a:pt x="435486" y="314123"/>
                  </a:lnTo>
                  <a:lnTo>
                    <a:pt x="448269"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 name="object 10">
              <a:extLst>
                <a:ext uri="{FF2B5EF4-FFF2-40B4-BE49-F238E27FC236}">
                  <a16:creationId xmlns:a16="http://schemas.microsoft.com/office/drawing/2014/main" id="{21380373-FA99-44BF-A02A-1BB25CC5CFEE}"/>
                </a:ext>
              </a:extLst>
            </p:cNvPr>
            <p:cNvSpPr/>
            <p:nvPr/>
          </p:nvSpPr>
          <p:spPr>
            <a:xfrm>
              <a:off x="1784330" y="3597477"/>
              <a:ext cx="350178" cy="351160"/>
            </a:xfrm>
            <a:custGeom>
              <a:avLst/>
              <a:gdLst/>
              <a:ahLst/>
              <a:cxnLst/>
              <a:rect l="l" t="t" r="r" b="b"/>
              <a:pathLst>
                <a:path w="452755"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 name="object 11">
              <a:extLst>
                <a:ext uri="{FF2B5EF4-FFF2-40B4-BE49-F238E27FC236}">
                  <a16:creationId xmlns:a16="http://schemas.microsoft.com/office/drawing/2014/main" id="{79644902-4200-471A-AC50-F149C29D776F}"/>
                </a:ext>
              </a:extLst>
            </p:cNvPr>
            <p:cNvSpPr/>
            <p:nvPr/>
          </p:nvSpPr>
          <p:spPr>
            <a:xfrm>
              <a:off x="2906052" y="5334365"/>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98" y="181734"/>
                  </a:lnTo>
                  <a:lnTo>
                    <a:pt x="435022" y="139008"/>
                  </a:lnTo>
                  <a:lnTo>
                    <a:pt x="414305" y="100345"/>
                  </a:lnTo>
                  <a:lnTo>
                    <a:pt x="386830" y="66660"/>
                  </a:lnTo>
                  <a:lnTo>
                    <a:pt x="353479" y="38868"/>
                  </a:lnTo>
                  <a:lnTo>
                    <a:pt x="315134" y="17884"/>
                  </a:lnTo>
                  <a:lnTo>
                    <a:pt x="272676"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 name="object 12">
              <a:extLst>
                <a:ext uri="{FF2B5EF4-FFF2-40B4-BE49-F238E27FC236}">
                  <a16:creationId xmlns:a16="http://schemas.microsoft.com/office/drawing/2014/main" id="{C7125490-02E3-4B75-82CE-E4439B819F4D}"/>
                </a:ext>
              </a:extLst>
            </p:cNvPr>
            <p:cNvSpPr/>
            <p:nvPr/>
          </p:nvSpPr>
          <p:spPr>
            <a:xfrm>
              <a:off x="2906049" y="5334375"/>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 name="object 13">
              <a:extLst>
                <a:ext uri="{FF2B5EF4-FFF2-40B4-BE49-F238E27FC236}">
                  <a16:creationId xmlns:a16="http://schemas.microsoft.com/office/drawing/2014/main" id="{FEC2717F-5742-4FE1-A777-018E30F4E4FE}"/>
                </a:ext>
              </a:extLst>
            </p:cNvPr>
            <p:cNvSpPr/>
            <p:nvPr/>
          </p:nvSpPr>
          <p:spPr>
            <a:xfrm>
              <a:off x="2315082"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29" y="449513"/>
                  </a:lnTo>
                  <a:lnTo>
                    <a:pt x="313920" y="436692"/>
                  </a:lnTo>
                  <a:lnTo>
                    <a:pt x="352993" y="415932"/>
                  </a:lnTo>
                  <a:lnTo>
                    <a:pt x="387985" y="387730"/>
                  </a:lnTo>
                  <a:lnTo>
                    <a:pt x="416108" y="353223"/>
                  </a:lnTo>
                  <a:lnTo>
                    <a:pt x="436808" y="314123"/>
                  </a:lnTo>
                  <a:lnTo>
                    <a:pt x="44959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 name="object 14">
              <a:extLst>
                <a:ext uri="{FF2B5EF4-FFF2-40B4-BE49-F238E27FC236}">
                  <a16:creationId xmlns:a16="http://schemas.microsoft.com/office/drawing/2014/main" id="{CE2C923A-CBFD-4830-BF04-70709892FC51}"/>
                </a:ext>
              </a:extLst>
            </p:cNvPr>
            <p:cNvSpPr/>
            <p:nvPr/>
          </p:nvSpPr>
          <p:spPr>
            <a:xfrm>
              <a:off x="2315079"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90" y="271799"/>
                  </a:lnTo>
                  <a:lnTo>
                    <a:pt x="436806" y="314124"/>
                  </a:lnTo>
                  <a:lnTo>
                    <a:pt x="416104" y="353225"/>
                  </a:lnTo>
                  <a:lnTo>
                    <a:pt x="387979" y="387734"/>
                  </a:lnTo>
                  <a:lnTo>
                    <a:pt x="352987" y="415938"/>
                  </a:lnTo>
                  <a:lnTo>
                    <a:pt x="313913" y="436698"/>
                  </a:lnTo>
                  <a:lnTo>
                    <a:pt x="271622"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 name="object 15">
              <a:extLst>
                <a:ext uri="{FF2B5EF4-FFF2-40B4-BE49-F238E27FC236}">
                  <a16:creationId xmlns:a16="http://schemas.microsoft.com/office/drawing/2014/main" id="{04153B3F-908D-44BF-BEA0-F381C39E1AEF}"/>
                </a:ext>
              </a:extLst>
            </p:cNvPr>
            <p:cNvSpPr/>
            <p:nvPr/>
          </p:nvSpPr>
          <p:spPr>
            <a:xfrm>
              <a:off x="3233687" y="4507365"/>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63"/>
                  </a:lnTo>
                  <a:lnTo>
                    <a:pt x="17631" y="314891"/>
                  </a:lnTo>
                  <a:lnTo>
                    <a:pt x="38347" y="353556"/>
                  </a:lnTo>
                  <a:lnTo>
                    <a:pt x="65822" y="387243"/>
                  </a:lnTo>
                  <a:lnTo>
                    <a:pt x="99173" y="415037"/>
                  </a:lnTo>
                  <a:lnTo>
                    <a:pt x="137518" y="436023"/>
                  </a:lnTo>
                  <a:lnTo>
                    <a:pt x="179977" y="449286"/>
                  </a:lnTo>
                  <a:lnTo>
                    <a:pt x="225666" y="453910"/>
                  </a:lnTo>
                  <a:lnTo>
                    <a:pt x="271415" y="449286"/>
                  </a:lnTo>
                  <a:lnTo>
                    <a:pt x="314025" y="436023"/>
                  </a:lnTo>
                  <a:lnTo>
                    <a:pt x="352582" y="415037"/>
                  </a:lnTo>
                  <a:lnTo>
                    <a:pt x="386175" y="387243"/>
                  </a:lnTo>
                  <a:lnTo>
                    <a:pt x="413890" y="353556"/>
                  </a:lnTo>
                  <a:lnTo>
                    <a:pt x="434817" y="314891"/>
                  </a:lnTo>
                  <a:lnTo>
                    <a:pt x="448042" y="272163"/>
                  </a:lnTo>
                  <a:lnTo>
                    <a:pt x="452653" y="226288"/>
                  </a:lnTo>
                  <a:lnTo>
                    <a:pt x="448280" y="182102"/>
                  </a:lnTo>
                  <a:lnTo>
                    <a:pt x="435494" y="139779"/>
                  </a:lnTo>
                  <a:lnTo>
                    <a:pt x="414789" y="100680"/>
                  </a:lnTo>
                  <a:lnTo>
                    <a:pt x="386664" y="66166"/>
                  </a:lnTo>
                  <a:lnTo>
                    <a:pt x="351673" y="37965"/>
                  </a:lnTo>
                  <a:lnTo>
                    <a:pt x="312599" y="17205"/>
                  </a:lnTo>
                  <a:lnTo>
                    <a:pt x="270308" y="4384"/>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 name="object 16">
              <a:extLst>
                <a:ext uri="{FF2B5EF4-FFF2-40B4-BE49-F238E27FC236}">
                  <a16:creationId xmlns:a16="http://schemas.microsoft.com/office/drawing/2014/main" id="{7DA976F5-E406-4AA2-99C0-5A6CB482484B}"/>
                </a:ext>
              </a:extLst>
            </p:cNvPr>
            <p:cNvSpPr/>
            <p:nvPr/>
          </p:nvSpPr>
          <p:spPr>
            <a:xfrm>
              <a:off x="3233684"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1" name="object 17">
              <a:extLst>
                <a:ext uri="{FF2B5EF4-FFF2-40B4-BE49-F238E27FC236}">
                  <a16:creationId xmlns:a16="http://schemas.microsoft.com/office/drawing/2014/main" id="{33728448-ECA6-4F5A-BF6E-8FCC5D1D7E03}"/>
                </a:ext>
              </a:extLst>
            </p:cNvPr>
            <p:cNvSpPr/>
            <p:nvPr/>
          </p:nvSpPr>
          <p:spPr>
            <a:xfrm>
              <a:off x="2642717" y="4507365"/>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63"/>
                  </a:lnTo>
                  <a:lnTo>
                    <a:pt x="17837" y="314891"/>
                  </a:lnTo>
                  <a:lnTo>
                    <a:pt x="38765" y="353556"/>
                  </a:lnTo>
                  <a:lnTo>
                    <a:pt x="66482" y="387243"/>
                  </a:lnTo>
                  <a:lnTo>
                    <a:pt x="100076" y="415037"/>
                  </a:lnTo>
                  <a:lnTo>
                    <a:pt x="138633" y="436023"/>
                  </a:lnTo>
                  <a:lnTo>
                    <a:pt x="181241" y="449286"/>
                  </a:lnTo>
                  <a:lnTo>
                    <a:pt x="226987" y="453910"/>
                  </a:lnTo>
                  <a:lnTo>
                    <a:pt x="272300" y="449286"/>
                  </a:lnTo>
                  <a:lnTo>
                    <a:pt x="314582" y="436023"/>
                  </a:lnTo>
                  <a:lnTo>
                    <a:pt x="352905" y="415037"/>
                  </a:lnTo>
                  <a:lnTo>
                    <a:pt x="386340" y="387243"/>
                  </a:lnTo>
                  <a:lnTo>
                    <a:pt x="413960" y="353556"/>
                  </a:lnTo>
                  <a:lnTo>
                    <a:pt x="434838" y="314891"/>
                  </a:lnTo>
                  <a:lnTo>
                    <a:pt x="448044" y="272163"/>
                  </a:lnTo>
                  <a:lnTo>
                    <a:pt x="452653" y="226288"/>
                  </a:lnTo>
                  <a:lnTo>
                    <a:pt x="448280" y="182102"/>
                  </a:lnTo>
                  <a:lnTo>
                    <a:pt x="435494" y="139779"/>
                  </a:lnTo>
                  <a:lnTo>
                    <a:pt x="414789" y="100680"/>
                  </a:lnTo>
                  <a:lnTo>
                    <a:pt x="386664" y="66166"/>
                  </a:lnTo>
                  <a:lnTo>
                    <a:pt x="352250" y="37965"/>
                  </a:lnTo>
                  <a:lnTo>
                    <a:pt x="313259" y="17205"/>
                  </a:lnTo>
                  <a:lnTo>
                    <a:pt x="271051"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2" name="object 18">
              <a:extLst>
                <a:ext uri="{FF2B5EF4-FFF2-40B4-BE49-F238E27FC236}">
                  <a16:creationId xmlns:a16="http://schemas.microsoft.com/office/drawing/2014/main" id="{A23CA989-4104-4CB5-A77D-4ED50798D4B3}"/>
                </a:ext>
              </a:extLst>
            </p:cNvPr>
            <p:cNvSpPr/>
            <p:nvPr/>
          </p:nvSpPr>
          <p:spPr>
            <a:xfrm>
              <a:off x="2642715" y="4507378"/>
              <a:ext cx="350178" cy="351160"/>
            </a:xfrm>
            <a:custGeom>
              <a:avLst/>
              <a:gdLst/>
              <a:ahLst/>
              <a:cxnLst/>
              <a:rect l="l" t="t" r="r" b="b"/>
              <a:pathLst>
                <a:path w="452754" h="454025">
                  <a:moveTo>
                    <a:pt x="226981" y="453901"/>
                  </a:moveTo>
                  <a:lnTo>
                    <a:pt x="272292" y="449277"/>
                  </a:lnTo>
                  <a:lnTo>
                    <a:pt x="314573" y="436015"/>
                  </a:lnTo>
                  <a:lnTo>
                    <a:pt x="352894" y="415031"/>
                  </a:lnTo>
                  <a:lnTo>
                    <a:pt x="386329" y="387238"/>
                  </a:lnTo>
                  <a:lnTo>
                    <a:pt x="413949" y="353553"/>
                  </a:lnTo>
                  <a:lnTo>
                    <a:pt x="434826" y="314889"/>
                  </a:lnTo>
                  <a:lnTo>
                    <a:pt x="448033" y="272163"/>
                  </a:lnTo>
                  <a:lnTo>
                    <a:pt x="452642" y="226288"/>
                  </a:lnTo>
                  <a:lnTo>
                    <a:pt x="448270" y="182102"/>
                  </a:lnTo>
                  <a:lnTo>
                    <a:pt x="435486" y="139776"/>
                  </a:lnTo>
                  <a:lnTo>
                    <a:pt x="414784" y="100676"/>
                  </a:lnTo>
                  <a:lnTo>
                    <a:pt x="386659" y="66166"/>
                  </a:lnTo>
                  <a:lnTo>
                    <a:pt x="352245" y="37962"/>
                  </a:lnTo>
                  <a:lnTo>
                    <a:pt x="313253" y="17203"/>
                  </a:lnTo>
                  <a:lnTo>
                    <a:pt x="271045"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3" name="object 19">
              <a:extLst>
                <a:ext uri="{FF2B5EF4-FFF2-40B4-BE49-F238E27FC236}">
                  <a16:creationId xmlns:a16="http://schemas.microsoft.com/office/drawing/2014/main" id="{EAE835B0-93FC-4AB4-9DC6-140B93785798}"/>
                </a:ext>
              </a:extLst>
            </p:cNvPr>
            <p:cNvSpPr/>
            <p:nvPr/>
          </p:nvSpPr>
          <p:spPr>
            <a:xfrm>
              <a:off x="2051747"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38" y="436023"/>
                  </a:lnTo>
                  <a:lnTo>
                    <a:pt x="353893" y="415037"/>
                  </a:lnTo>
                  <a:lnTo>
                    <a:pt x="387484" y="387243"/>
                  </a:lnTo>
                  <a:lnTo>
                    <a:pt x="415199" y="353556"/>
                  </a:lnTo>
                  <a:lnTo>
                    <a:pt x="436125" y="314891"/>
                  </a:lnTo>
                  <a:lnTo>
                    <a:pt x="449350" y="272163"/>
                  </a:lnTo>
                  <a:lnTo>
                    <a:pt x="453961" y="226288"/>
                  </a:lnTo>
                  <a:lnTo>
                    <a:pt x="449570" y="182102"/>
                  </a:lnTo>
                  <a:lnTo>
                    <a:pt x="436643" y="139779"/>
                  </a:lnTo>
                  <a:lnTo>
                    <a:pt x="415551"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4" name="object 20">
              <a:extLst>
                <a:ext uri="{FF2B5EF4-FFF2-40B4-BE49-F238E27FC236}">
                  <a16:creationId xmlns:a16="http://schemas.microsoft.com/office/drawing/2014/main" id="{167FDA4C-FE6D-4792-9DF6-83155FADEC96}"/>
                </a:ext>
              </a:extLst>
            </p:cNvPr>
            <p:cNvSpPr/>
            <p:nvPr/>
          </p:nvSpPr>
          <p:spPr>
            <a:xfrm>
              <a:off x="2051746"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5" name="object 21">
              <a:extLst>
                <a:ext uri="{FF2B5EF4-FFF2-40B4-BE49-F238E27FC236}">
                  <a16:creationId xmlns:a16="http://schemas.microsoft.com/office/drawing/2014/main" id="{5793F1E4-85FF-4FD8-848F-FBBCF2FE8053}"/>
                </a:ext>
              </a:extLst>
            </p:cNvPr>
            <p:cNvSpPr/>
            <p:nvPr/>
          </p:nvSpPr>
          <p:spPr>
            <a:xfrm>
              <a:off x="2878490" y="3948542"/>
              <a:ext cx="898282" cy="523056"/>
            </a:xfrm>
            <a:custGeom>
              <a:avLst/>
              <a:gdLst/>
              <a:ahLst/>
              <a:cxnLst/>
              <a:rect l="l" t="t" r="r" b="b"/>
              <a:pathLst>
                <a:path w="1161414" h="676275">
                  <a:moveTo>
                    <a:pt x="0" y="676220"/>
                  </a:moveTo>
                  <a:lnTo>
                    <a:pt x="0" y="676220"/>
                  </a:lnTo>
                  <a:lnTo>
                    <a:pt x="1161298"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6" name="object 22">
              <a:extLst>
                <a:ext uri="{FF2B5EF4-FFF2-40B4-BE49-F238E27FC236}">
                  <a16:creationId xmlns:a16="http://schemas.microsoft.com/office/drawing/2014/main" id="{4C3EAB0E-3ECC-4654-A254-F1DB36F5274F}"/>
                </a:ext>
              </a:extLst>
            </p:cNvPr>
            <p:cNvSpPr/>
            <p:nvPr/>
          </p:nvSpPr>
          <p:spPr>
            <a:xfrm>
              <a:off x="284379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7" name="object 23">
              <a:extLst>
                <a:ext uri="{FF2B5EF4-FFF2-40B4-BE49-F238E27FC236}">
                  <a16:creationId xmlns:a16="http://schemas.microsoft.com/office/drawing/2014/main" id="{5412D4DC-E43F-41BD-8E56-AE001494A6FA}"/>
                </a:ext>
              </a:extLst>
            </p:cNvPr>
            <p:cNvSpPr/>
            <p:nvPr/>
          </p:nvSpPr>
          <p:spPr>
            <a:xfrm>
              <a:off x="2843787"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8" name="object 24">
              <a:extLst>
                <a:ext uri="{FF2B5EF4-FFF2-40B4-BE49-F238E27FC236}">
                  <a16:creationId xmlns:a16="http://schemas.microsoft.com/office/drawing/2014/main" id="{F2BF7B07-1744-4433-84BE-D3EA2BCECB04}"/>
                </a:ext>
              </a:extLst>
            </p:cNvPr>
            <p:cNvSpPr/>
            <p:nvPr/>
          </p:nvSpPr>
          <p:spPr>
            <a:xfrm>
              <a:off x="2287521" y="3948542"/>
              <a:ext cx="893371" cy="523056"/>
            </a:xfrm>
            <a:custGeom>
              <a:avLst/>
              <a:gdLst/>
              <a:ahLst/>
              <a:cxnLst/>
              <a:rect l="l" t="t" r="r" b="b"/>
              <a:pathLst>
                <a:path w="1155064"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9" name="object 25">
              <a:extLst>
                <a:ext uri="{FF2B5EF4-FFF2-40B4-BE49-F238E27FC236}">
                  <a16:creationId xmlns:a16="http://schemas.microsoft.com/office/drawing/2014/main" id="{89ACF70B-3A91-4552-9BD3-45CA5C10570F}"/>
                </a:ext>
              </a:extLst>
            </p:cNvPr>
            <p:cNvSpPr/>
            <p:nvPr/>
          </p:nvSpPr>
          <p:spPr>
            <a:xfrm>
              <a:off x="225282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0" name="object 26">
              <a:extLst>
                <a:ext uri="{FF2B5EF4-FFF2-40B4-BE49-F238E27FC236}">
                  <a16:creationId xmlns:a16="http://schemas.microsoft.com/office/drawing/2014/main" id="{65159736-282B-4E18-A0BD-9FE9FD554D52}"/>
                </a:ext>
              </a:extLst>
            </p:cNvPr>
            <p:cNvSpPr/>
            <p:nvPr/>
          </p:nvSpPr>
          <p:spPr>
            <a:xfrm>
              <a:off x="2252819"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1" name="object 27">
              <a:extLst>
                <a:ext uri="{FF2B5EF4-FFF2-40B4-BE49-F238E27FC236}">
                  <a16:creationId xmlns:a16="http://schemas.microsoft.com/office/drawing/2014/main" id="{E9D25982-F739-4E77-8748-F03DC0E390A9}"/>
                </a:ext>
              </a:extLst>
            </p:cNvPr>
            <p:cNvSpPr/>
            <p:nvPr/>
          </p:nvSpPr>
          <p:spPr>
            <a:xfrm>
              <a:off x="3447004" y="3948542"/>
              <a:ext cx="334953" cy="500955"/>
            </a:xfrm>
            <a:custGeom>
              <a:avLst/>
              <a:gdLst/>
              <a:ahLst/>
              <a:cxnLst/>
              <a:rect l="l" t="t" r="r" b="b"/>
              <a:pathLst>
                <a:path w="433070" h="647700">
                  <a:moveTo>
                    <a:pt x="0" y="647107"/>
                  </a:moveTo>
                  <a:lnTo>
                    <a:pt x="0" y="647107"/>
                  </a:lnTo>
                  <a:lnTo>
                    <a:pt x="43284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2" name="object 28">
              <a:extLst>
                <a:ext uri="{FF2B5EF4-FFF2-40B4-BE49-F238E27FC236}">
                  <a16:creationId xmlns:a16="http://schemas.microsoft.com/office/drawing/2014/main" id="{7318F61A-060C-4F8B-810B-24C8C3D66757}"/>
                </a:ext>
              </a:extLst>
            </p:cNvPr>
            <p:cNvSpPr/>
            <p:nvPr/>
          </p:nvSpPr>
          <p:spPr>
            <a:xfrm>
              <a:off x="3425583" y="4416279"/>
              <a:ext cx="54516" cy="65812"/>
            </a:xfrm>
            <a:custGeom>
              <a:avLst/>
              <a:gdLst/>
              <a:ahLst/>
              <a:cxnLst/>
              <a:rect l="l" t="t" r="r" b="b"/>
              <a:pathLst>
                <a:path w="70485" h="85089">
                  <a:moveTo>
                    <a:pt x="19786" y="0"/>
                  </a:moveTo>
                  <a:lnTo>
                    <a:pt x="0" y="84696"/>
                  </a:lnTo>
                  <a:lnTo>
                    <a:pt x="58900" y="42341"/>
                  </a:lnTo>
                  <a:lnTo>
                    <a:pt x="27711" y="42341"/>
                  </a:lnTo>
                  <a:lnTo>
                    <a:pt x="19786" y="0"/>
                  </a:lnTo>
                  <a:close/>
                </a:path>
                <a:path w="70485" h="85089">
                  <a:moveTo>
                    <a:pt x="69938" y="34404"/>
                  </a:moveTo>
                  <a:lnTo>
                    <a:pt x="27711" y="42341"/>
                  </a:lnTo>
                  <a:lnTo>
                    <a:pt x="58900" y="42341"/>
                  </a:lnTo>
                  <a:lnTo>
                    <a:pt x="69938"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3" name="object 29">
              <a:extLst>
                <a:ext uri="{FF2B5EF4-FFF2-40B4-BE49-F238E27FC236}">
                  <a16:creationId xmlns:a16="http://schemas.microsoft.com/office/drawing/2014/main" id="{07E08BB3-4C77-4110-899E-DD49D95A7965}"/>
                </a:ext>
              </a:extLst>
            </p:cNvPr>
            <p:cNvSpPr/>
            <p:nvPr/>
          </p:nvSpPr>
          <p:spPr>
            <a:xfrm>
              <a:off x="3425570" y="4416285"/>
              <a:ext cx="54516" cy="65812"/>
            </a:xfrm>
            <a:custGeom>
              <a:avLst/>
              <a:gdLst/>
              <a:ahLst/>
              <a:cxnLst/>
              <a:rect l="l" t="t" r="r" b="b"/>
              <a:pathLst>
                <a:path w="70485" h="85089">
                  <a:moveTo>
                    <a:pt x="27712" y="42346"/>
                  </a:moveTo>
                  <a:lnTo>
                    <a:pt x="19794" y="0"/>
                  </a:lnTo>
                  <a:lnTo>
                    <a:pt x="0" y="84692"/>
                  </a:lnTo>
                  <a:lnTo>
                    <a:pt x="69941" y="34406"/>
                  </a:lnTo>
                  <a:lnTo>
                    <a:pt x="2771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4" name="object 30">
              <a:extLst>
                <a:ext uri="{FF2B5EF4-FFF2-40B4-BE49-F238E27FC236}">
                  <a16:creationId xmlns:a16="http://schemas.microsoft.com/office/drawing/2014/main" id="{8AC1E056-297B-4F56-A1B4-C83C27486DCD}"/>
                </a:ext>
              </a:extLst>
            </p:cNvPr>
            <p:cNvSpPr/>
            <p:nvPr/>
          </p:nvSpPr>
          <p:spPr>
            <a:xfrm>
              <a:off x="2858077" y="3948541"/>
              <a:ext cx="352142" cy="501938"/>
            </a:xfrm>
            <a:custGeom>
              <a:avLst/>
              <a:gdLst/>
              <a:ahLst/>
              <a:cxnLst/>
              <a:rect l="l" t="t" r="r" b="b"/>
              <a:pathLst>
                <a:path w="455295" h="648970">
                  <a:moveTo>
                    <a:pt x="0" y="648430"/>
                  </a:moveTo>
                  <a:lnTo>
                    <a:pt x="0" y="648430"/>
                  </a:lnTo>
                  <a:lnTo>
                    <a:pt x="455281" y="0"/>
                  </a:lnTo>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5" name="object 31">
              <a:extLst>
                <a:ext uri="{FF2B5EF4-FFF2-40B4-BE49-F238E27FC236}">
                  <a16:creationId xmlns:a16="http://schemas.microsoft.com/office/drawing/2014/main" id="{C3040313-C369-4DF2-B17E-FD2FE528D5FF}"/>
                </a:ext>
              </a:extLst>
            </p:cNvPr>
            <p:cNvSpPr/>
            <p:nvPr/>
          </p:nvSpPr>
          <p:spPr>
            <a:xfrm>
              <a:off x="2834612" y="4417301"/>
              <a:ext cx="55498" cy="65812"/>
            </a:xfrm>
            <a:custGeom>
              <a:avLst/>
              <a:gdLst/>
              <a:ahLst/>
              <a:cxnLst/>
              <a:rect l="l" t="t" r="r" b="b"/>
              <a:pathLst>
                <a:path w="71754" h="85089">
                  <a:moveTo>
                    <a:pt x="23749" y="0"/>
                  </a:moveTo>
                  <a:lnTo>
                    <a:pt x="0" y="84696"/>
                  </a:lnTo>
                  <a:lnTo>
                    <a:pt x="60012" y="42341"/>
                  </a:lnTo>
                  <a:lnTo>
                    <a:pt x="30340" y="42341"/>
                  </a:lnTo>
                  <a:lnTo>
                    <a:pt x="23749" y="0"/>
                  </a:lnTo>
                  <a:close/>
                </a:path>
                <a:path w="71754" h="85089">
                  <a:moveTo>
                    <a:pt x="71259" y="34404"/>
                  </a:moveTo>
                  <a:lnTo>
                    <a:pt x="30340" y="42341"/>
                  </a:lnTo>
                  <a:lnTo>
                    <a:pt x="60012" y="42341"/>
                  </a:lnTo>
                  <a:lnTo>
                    <a:pt x="71259"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6" name="object 32">
              <a:extLst>
                <a:ext uri="{FF2B5EF4-FFF2-40B4-BE49-F238E27FC236}">
                  <a16:creationId xmlns:a16="http://schemas.microsoft.com/office/drawing/2014/main" id="{EBDB789C-634C-4A21-ADB3-6BDBA51ADF40}"/>
                </a:ext>
              </a:extLst>
            </p:cNvPr>
            <p:cNvSpPr/>
            <p:nvPr/>
          </p:nvSpPr>
          <p:spPr>
            <a:xfrm>
              <a:off x="2834602" y="4417309"/>
              <a:ext cx="55498" cy="65812"/>
            </a:xfrm>
            <a:custGeom>
              <a:avLst/>
              <a:gdLst/>
              <a:ahLst/>
              <a:cxnLst/>
              <a:rect l="l" t="t" r="r" b="b"/>
              <a:pathLst>
                <a:path w="71754" h="85089">
                  <a:moveTo>
                    <a:pt x="30352" y="42346"/>
                  </a:moveTo>
                  <a:lnTo>
                    <a:pt x="23753"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7" name="object 33">
              <a:extLst>
                <a:ext uri="{FF2B5EF4-FFF2-40B4-BE49-F238E27FC236}">
                  <a16:creationId xmlns:a16="http://schemas.microsoft.com/office/drawing/2014/main" id="{0E45419B-1433-4061-B411-FC32884493FC}"/>
                </a:ext>
              </a:extLst>
            </p:cNvPr>
            <p:cNvSpPr/>
            <p:nvPr/>
          </p:nvSpPr>
          <p:spPr>
            <a:xfrm>
              <a:off x="2266087" y="3948542"/>
              <a:ext cx="333970" cy="500955"/>
            </a:xfrm>
            <a:custGeom>
              <a:avLst/>
              <a:gdLst/>
              <a:ahLst/>
              <a:cxnLst/>
              <a:rect l="l" t="t" r="r" b="b"/>
              <a:pathLst>
                <a:path w="431800" h="647700">
                  <a:moveTo>
                    <a:pt x="0" y="647107"/>
                  </a:moveTo>
                  <a:lnTo>
                    <a:pt x="0" y="647107"/>
                  </a:lnTo>
                  <a:lnTo>
                    <a:pt x="43152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8" name="object 34">
              <a:extLst>
                <a:ext uri="{FF2B5EF4-FFF2-40B4-BE49-F238E27FC236}">
                  <a16:creationId xmlns:a16="http://schemas.microsoft.com/office/drawing/2014/main" id="{69A693D3-21A7-4630-83A3-76460B130379}"/>
                </a:ext>
              </a:extLst>
            </p:cNvPr>
            <p:cNvSpPr/>
            <p:nvPr/>
          </p:nvSpPr>
          <p:spPr>
            <a:xfrm>
              <a:off x="2243632" y="4416279"/>
              <a:ext cx="54516" cy="65812"/>
            </a:xfrm>
            <a:custGeom>
              <a:avLst/>
              <a:gdLst/>
              <a:ahLst/>
              <a:cxnLst/>
              <a:rect l="l" t="t" r="r" b="b"/>
              <a:pathLst>
                <a:path w="70485" h="85089">
                  <a:moveTo>
                    <a:pt x="21120" y="0"/>
                  </a:moveTo>
                  <a:lnTo>
                    <a:pt x="0" y="84696"/>
                  </a:lnTo>
                  <a:lnTo>
                    <a:pt x="58911" y="42341"/>
                  </a:lnTo>
                  <a:lnTo>
                    <a:pt x="29032" y="42341"/>
                  </a:lnTo>
                  <a:lnTo>
                    <a:pt x="21120" y="0"/>
                  </a:lnTo>
                  <a:close/>
                </a:path>
                <a:path w="70485" h="85089">
                  <a:moveTo>
                    <a:pt x="69951" y="34404"/>
                  </a:moveTo>
                  <a:lnTo>
                    <a:pt x="29032" y="42341"/>
                  </a:lnTo>
                  <a:lnTo>
                    <a:pt x="58911" y="42341"/>
                  </a:lnTo>
                  <a:lnTo>
                    <a:pt x="69951"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9" name="object 35">
              <a:extLst>
                <a:ext uri="{FF2B5EF4-FFF2-40B4-BE49-F238E27FC236}">
                  <a16:creationId xmlns:a16="http://schemas.microsoft.com/office/drawing/2014/main" id="{69F212DB-1B78-44F4-99E0-35AE36977DBA}"/>
                </a:ext>
              </a:extLst>
            </p:cNvPr>
            <p:cNvSpPr/>
            <p:nvPr/>
          </p:nvSpPr>
          <p:spPr>
            <a:xfrm>
              <a:off x="2243633" y="4416285"/>
              <a:ext cx="54516" cy="65812"/>
            </a:xfrm>
            <a:custGeom>
              <a:avLst/>
              <a:gdLst/>
              <a:ahLst/>
              <a:cxnLst/>
              <a:rect l="l" t="t" r="r" b="b"/>
              <a:pathLst>
                <a:path w="70485" h="85089">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0" name="object 36">
              <a:extLst>
                <a:ext uri="{FF2B5EF4-FFF2-40B4-BE49-F238E27FC236}">
                  <a16:creationId xmlns:a16="http://schemas.microsoft.com/office/drawing/2014/main" id="{8C035BAE-E9A6-4579-9C7A-44EE1CDDFFA8}"/>
                </a:ext>
              </a:extLst>
            </p:cNvPr>
            <p:cNvSpPr/>
            <p:nvPr/>
          </p:nvSpPr>
          <p:spPr>
            <a:xfrm>
              <a:off x="3190816"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1" name="object 37">
              <a:extLst>
                <a:ext uri="{FF2B5EF4-FFF2-40B4-BE49-F238E27FC236}">
                  <a16:creationId xmlns:a16="http://schemas.microsoft.com/office/drawing/2014/main" id="{FAF36F9A-4BBE-461C-AEFB-4CB0049EDFFD}"/>
                </a:ext>
              </a:extLst>
            </p:cNvPr>
            <p:cNvSpPr/>
            <p:nvPr/>
          </p:nvSpPr>
          <p:spPr>
            <a:xfrm>
              <a:off x="3353111" y="4412183"/>
              <a:ext cx="45183" cy="66794"/>
            </a:xfrm>
            <a:custGeom>
              <a:avLst/>
              <a:gdLst/>
              <a:ahLst/>
              <a:cxnLst/>
              <a:rect l="l" t="t" r="r" b="b"/>
              <a:pathLst>
                <a:path w="58420" h="86360">
                  <a:moveTo>
                    <a:pt x="0" y="21170"/>
                  </a:moveTo>
                  <a:lnTo>
                    <a:pt x="58064" y="86017"/>
                  </a:lnTo>
                  <a:lnTo>
                    <a:pt x="56601" y="38379"/>
                  </a:lnTo>
                  <a:lnTo>
                    <a:pt x="38265" y="38379"/>
                  </a:lnTo>
                  <a:lnTo>
                    <a:pt x="0" y="21170"/>
                  </a:lnTo>
                  <a:close/>
                </a:path>
                <a:path w="58420" h="86360">
                  <a:moveTo>
                    <a:pt x="55422" y="0"/>
                  </a:moveTo>
                  <a:lnTo>
                    <a:pt x="38265"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2" name="object 38">
              <a:extLst>
                <a:ext uri="{FF2B5EF4-FFF2-40B4-BE49-F238E27FC236}">
                  <a16:creationId xmlns:a16="http://schemas.microsoft.com/office/drawing/2014/main" id="{BA3BA097-4A9D-4CE9-85D9-EC3FF80264E0}"/>
                </a:ext>
              </a:extLst>
            </p:cNvPr>
            <p:cNvSpPr/>
            <p:nvPr/>
          </p:nvSpPr>
          <p:spPr>
            <a:xfrm>
              <a:off x="3353104"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3" name="object 39">
              <a:extLst>
                <a:ext uri="{FF2B5EF4-FFF2-40B4-BE49-F238E27FC236}">
                  <a16:creationId xmlns:a16="http://schemas.microsoft.com/office/drawing/2014/main" id="{D10C89BE-A75C-4849-8EBD-451E96C4431D}"/>
                </a:ext>
              </a:extLst>
            </p:cNvPr>
            <p:cNvSpPr/>
            <p:nvPr/>
          </p:nvSpPr>
          <p:spPr>
            <a:xfrm>
              <a:off x="2600868"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4" name="object 40">
              <a:extLst>
                <a:ext uri="{FF2B5EF4-FFF2-40B4-BE49-F238E27FC236}">
                  <a16:creationId xmlns:a16="http://schemas.microsoft.com/office/drawing/2014/main" id="{8354A59A-5095-4345-A0B0-6ADEB8E3D7D3}"/>
                </a:ext>
              </a:extLst>
            </p:cNvPr>
            <p:cNvSpPr/>
            <p:nvPr/>
          </p:nvSpPr>
          <p:spPr>
            <a:xfrm>
              <a:off x="2763162" y="4412183"/>
              <a:ext cx="44202" cy="66794"/>
            </a:xfrm>
            <a:custGeom>
              <a:avLst/>
              <a:gdLst/>
              <a:ahLst/>
              <a:cxnLst/>
              <a:rect l="l" t="t" r="r" b="b"/>
              <a:pathLst>
                <a:path w="57150" h="86360">
                  <a:moveTo>
                    <a:pt x="0" y="21170"/>
                  </a:moveTo>
                  <a:lnTo>
                    <a:pt x="56743" y="86017"/>
                  </a:lnTo>
                  <a:lnTo>
                    <a:pt x="55280" y="38379"/>
                  </a:lnTo>
                  <a:lnTo>
                    <a:pt x="38265" y="38379"/>
                  </a:lnTo>
                  <a:lnTo>
                    <a:pt x="0" y="21170"/>
                  </a:lnTo>
                  <a:close/>
                </a:path>
                <a:path w="57150" h="86360">
                  <a:moveTo>
                    <a:pt x="54101" y="0"/>
                  </a:moveTo>
                  <a:lnTo>
                    <a:pt x="38265" y="38379"/>
                  </a:lnTo>
                  <a:lnTo>
                    <a:pt x="55280" y="38379"/>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5" name="object 41">
              <a:extLst>
                <a:ext uri="{FF2B5EF4-FFF2-40B4-BE49-F238E27FC236}">
                  <a16:creationId xmlns:a16="http://schemas.microsoft.com/office/drawing/2014/main" id="{7E367D46-A9E0-48AB-A2B0-AAA14D849109}"/>
                </a:ext>
              </a:extLst>
            </p:cNvPr>
            <p:cNvSpPr/>
            <p:nvPr/>
          </p:nvSpPr>
          <p:spPr>
            <a:xfrm>
              <a:off x="2763154" y="4412192"/>
              <a:ext cx="44202" cy="66794"/>
            </a:xfrm>
            <a:custGeom>
              <a:avLst/>
              <a:gdLst/>
              <a:ahLst/>
              <a:cxnLst/>
              <a:rect l="l" t="t" r="r" b="b"/>
              <a:pathLst>
                <a:path w="57150" h="86360">
                  <a:moveTo>
                    <a:pt x="38270" y="38376"/>
                  </a:moveTo>
                  <a:lnTo>
                    <a:pt x="0" y="21173"/>
                  </a:lnTo>
                  <a:lnTo>
                    <a:pt x="56745" y="86016"/>
                  </a:lnTo>
                  <a:lnTo>
                    <a:pt x="5410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6" name="object 42">
              <a:extLst>
                <a:ext uri="{FF2B5EF4-FFF2-40B4-BE49-F238E27FC236}">
                  <a16:creationId xmlns:a16="http://schemas.microsoft.com/office/drawing/2014/main" id="{9B583A7C-1414-4744-B3F3-0AD1B38CD319}"/>
                </a:ext>
              </a:extLst>
            </p:cNvPr>
            <p:cNvSpPr/>
            <p:nvPr/>
          </p:nvSpPr>
          <p:spPr>
            <a:xfrm>
              <a:off x="2009898" y="3949565"/>
              <a:ext cx="192033" cy="492606"/>
            </a:xfrm>
            <a:custGeom>
              <a:avLst/>
              <a:gdLst/>
              <a:ahLst/>
              <a:cxnLst/>
              <a:rect l="l" t="t" r="r" b="b"/>
              <a:pathLst>
                <a:path w="248285"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7" name="object 43">
              <a:extLst>
                <a:ext uri="{FF2B5EF4-FFF2-40B4-BE49-F238E27FC236}">
                  <a16:creationId xmlns:a16="http://schemas.microsoft.com/office/drawing/2014/main" id="{194A38F7-5C84-4B5D-B612-F77EE8160F5F}"/>
                </a:ext>
              </a:extLst>
            </p:cNvPr>
            <p:cNvSpPr/>
            <p:nvPr/>
          </p:nvSpPr>
          <p:spPr>
            <a:xfrm>
              <a:off x="2172191"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8" name="object 44">
              <a:extLst>
                <a:ext uri="{FF2B5EF4-FFF2-40B4-BE49-F238E27FC236}">
                  <a16:creationId xmlns:a16="http://schemas.microsoft.com/office/drawing/2014/main" id="{C29EC574-26B2-43F1-980D-391C4ADAA453}"/>
                </a:ext>
              </a:extLst>
            </p:cNvPr>
            <p:cNvSpPr/>
            <p:nvPr/>
          </p:nvSpPr>
          <p:spPr>
            <a:xfrm>
              <a:off x="2172185"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9" name="object 45">
              <a:extLst>
                <a:ext uri="{FF2B5EF4-FFF2-40B4-BE49-F238E27FC236}">
                  <a16:creationId xmlns:a16="http://schemas.microsoft.com/office/drawing/2014/main" id="{FA56434E-6523-4596-887B-7ABD87F7A850}"/>
                </a:ext>
              </a:extLst>
            </p:cNvPr>
            <p:cNvSpPr/>
            <p:nvPr/>
          </p:nvSpPr>
          <p:spPr>
            <a:xfrm>
              <a:off x="2600868" y="3948542"/>
              <a:ext cx="750451" cy="519127"/>
            </a:xfrm>
            <a:custGeom>
              <a:avLst/>
              <a:gdLst/>
              <a:ahLst/>
              <a:cxnLst/>
              <a:rect l="l" t="t" r="r" b="b"/>
              <a:pathLst>
                <a:path w="970279" h="671195">
                  <a:moveTo>
                    <a:pt x="969947" y="670926"/>
                  </a:moveTo>
                  <a:lnTo>
                    <a:pt x="969947" y="670926"/>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0" name="object 46">
              <a:extLst>
                <a:ext uri="{FF2B5EF4-FFF2-40B4-BE49-F238E27FC236}">
                  <a16:creationId xmlns:a16="http://schemas.microsoft.com/office/drawing/2014/main" id="{EBF43493-0CBC-46A3-869B-42723AECFE1B}"/>
                </a:ext>
              </a:extLst>
            </p:cNvPr>
            <p:cNvSpPr/>
            <p:nvPr/>
          </p:nvSpPr>
          <p:spPr>
            <a:xfrm>
              <a:off x="3319430" y="4434697"/>
              <a:ext cx="64338" cy="55498"/>
            </a:xfrm>
            <a:custGeom>
              <a:avLst/>
              <a:gdLst/>
              <a:ahLst/>
              <a:cxnLst/>
              <a:rect l="l" t="t" r="r" b="b"/>
              <a:pathLst>
                <a:path w="83185" h="71754">
                  <a:moveTo>
                    <a:pt x="32994" y="0"/>
                  </a:moveTo>
                  <a:lnTo>
                    <a:pt x="40906" y="42354"/>
                  </a:lnTo>
                  <a:lnTo>
                    <a:pt x="0" y="50292"/>
                  </a:lnTo>
                  <a:lnTo>
                    <a:pt x="83134"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1" name="object 47">
              <a:extLst>
                <a:ext uri="{FF2B5EF4-FFF2-40B4-BE49-F238E27FC236}">
                  <a16:creationId xmlns:a16="http://schemas.microsoft.com/office/drawing/2014/main" id="{2F9BEADC-1448-4D9C-BECF-90D4A379FA08}"/>
                </a:ext>
              </a:extLst>
            </p:cNvPr>
            <p:cNvSpPr/>
            <p:nvPr/>
          </p:nvSpPr>
          <p:spPr>
            <a:xfrm>
              <a:off x="3319421" y="4434709"/>
              <a:ext cx="64338" cy="55498"/>
            </a:xfrm>
            <a:custGeom>
              <a:avLst/>
              <a:gdLst/>
              <a:ahLst/>
              <a:cxnLst/>
              <a:rect l="l" t="t" r="r" b="b"/>
              <a:pathLst>
                <a:path w="83185" h="71754">
                  <a:moveTo>
                    <a:pt x="40909" y="42346"/>
                  </a:moveTo>
                  <a:lnTo>
                    <a:pt x="0" y="50286"/>
                  </a:lnTo>
                  <a:lnTo>
                    <a:pt x="8313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2" name="object 48">
              <a:extLst>
                <a:ext uri="{FF2B5EF4-FFF2-40B4-BE49-F238E27FC236}">
                  <a16:creationId xmlns:a16="http://schemas.microsoft.com/office/drawing/2014/main" id="{7DCB6733-6D85-492B-929D-812038C44A4F}"/>
                </a:ext>
              </a:extLst>
            </p:cNvPr>
            <p:cNvSpPr/>
            <p:nvPr/>
          </p:nvSpPr>
          <p:spPr>
            <a:xfrm>
              <a:off x="2009898" y="3949565"/>
              <a:ext cx="750451" cy="518145"/>
            </a:xfrm>
            <a:custGeom>
              <a:avLst/>
              <a:gdLst/>
              <a:ahLst/>
              <a:cxnLst/>
              <a:rect l="l" t="t" r="r" b="b"/>
              <a:pathLst>
                <a:path w="970279" h="669925">
                  <a:moveTo>
                    <a:pt x="969947" y="669603"/>
                  </a:moveTo>
                  <a:lnTo>
                    <a:pt x="969947" y="669603"/>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3" name="object 49">
              <a:extLst>
                <a:ext uri="{FF2B5EF4-FFF2-40B4-BE49-F238E27FC236}">
                  <a16:creationId xmlns:a16="http://schemas.microsoft.com/office/drawing/2014/main" id="{45D162BF-D6EE-4641-9BC5-89F5EF4E4817}"/>
                </a:ext>
              </a:extLst>
            </p:cNvPr>
            <p:cNvSpPr/>
            <p:nvPr/>
          </p:nvSpPr>
          <p:spPr>
            <a:xfrm>
              <a:off x="2728459" y="4434697"/>
              <a:ext cx="65321" cy="55498"/>
            </a:xfrm>
            <a:custGeom>
              <a:avLst/>
              <a:gdLst/>
              <a:ahLst/>
              <a:cxnLst/>
              <a:rect l="l" t="t" r="r" b="b"/>
              <a:pathLst>
                <a:path w="84454" h="71754">
                  <a:moveTo>
                    <a:pt x="32994" y="0"/>
                  </a:moveTo>
                  <a:lnTo>
                    <a:pt x="40906" y="42354"/>
                  </a:lnTo>
                  <a:lnTo>
                    <a:pt x="0" y="50292"/>
                  </a:lnTo>
                  <a:lnTo>
                    <a:pt x="84455"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4" name="object 50">
              <a:extLst>
                <a:ext uri="{FF2B5EF4-FFF2-40B4-BE49-F238E27FC236}">
                  <a16:creationId xmlns:a16="http://schemas.microsoft.com/office/drawing/2014/main" id="{AE973DA7-6CE9-4C50-9219-9C2586A63DFE}"/>
                </a:ext>
              </a:extLst>
            </p:cNvPr>
            <p:cNvSpPr/>
            <p:nvPr/>
          </p:nvSpPr>
          <p:spPr>
            <a:xfrm>
              <a:off x="2728452" y="4434709"/>
              <a:ext cx="65321" cy="55498"/>
            </a:xfrm>
            <a:custGeom>
              <a:avLst/>
              <a:gdLst/>
              <a:ahLst/>
              <a:cxnLst/>
              <a:rect l="l" t="t" r="r" b="b"/>
              <a:pathLst>
                <a:path w="84454" h="71754">
                  <a:moveTo>
                    <a:pt x="40909" y="42346"/>
                  </a:moveTo>
                  <a:lnTo>
                    <a:pt x="0" y="50286"/>
                  </a:lnTo>
                  <a:lnTo>
                    <a:pt x="8445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5" name="object 51">
              <a:extLst>
                <a:ext uri="{FF2B5EF4-FFF2-40B4-BE49-F238E27FC236}">
                  <a16:creationId xmlns:a16="http://schemas.microsoft.com/office/drawing/2014/main" id="{5B5D2618-EAEB-4489-9ACC-FDCF8EFCCA72}"/>
                </a:ext>
              </a:extLst>
            </p:cNvPr>
            <p:cNvSpPr/>
            <p:nvPr/>
          </p:nvSpPr>
          <p:spPr>
            <a:xfrm>
              <a:off x="2293645" y="3948541"/>
              <a:ext cx="1488132" cy="535335"/>
            </a:xfrm>
            <a:custGeom>
              <a:avLst/>
              <a:gdLst/>
              <a:ahLst/>
              <a:cxnLst/>
              <a:rect l="l" t="t" r="r" b="b"/>
              <a:pathLst>
                <a:path w="1924050" h="692150">
                  <a:moveTo>
                    <a:pt x="0" y="692100"/>
                  </a:moveTo>
                  <a:lnTo>
                    <a:pt x="0" y="692100"/>
                  </a:lnTo>
                  <a:lnTo>
                    <a:pt x="1924059" y="0"/>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6" name="object 52">
              <a:extLst>
                <a:ext uri="{FF2B5EF4-FFF2-40B4-BE49-F238E27FC236}">
                  <a16:creationId xmlns:a16="http://schemas.microsoft.com/office/drawing/2014/main" id="{2C3146F7-FBFD-44C4-B40D-7517CC5CCDA0}"/>
                </a:ext>
              </a:extLst>
            </p:cNvPr>
            <p:cNvSpPr/>
            <p:nvPr/>
          </p:nvSpPr>
          <p:spPr>
            <a:xfrm>
              <a:off x="2255881" y="4454146"/>
              <a:ext cx="66794" cy="43220"/>
            </a:xfrm>
            <a:custGeom>
              <a:avLst/>
              <a:gdLst/>
              <a:ahLst/>
              <a:cxnLst/>
              <a:rect l="l" t="t" r="r" b="b"/>
              <a:pathLst>
                <a:path w="86360" h="55879">
                  <a:moveTo>
                    <a:pt x="65989" y="0"/>
                  </a:moveTo>
                  <a:lnTo>
                    <a:pt x="0" y="55575"/>
                  </a:lnTo>
                  <a:lnTo>
                    <a:pt x="85775" y="55575"/>
                  </a:lnTo>
                  <a:lnTo>
                    <a:pt x="48831" y="38379"/>
                  </a:lnTo>
                  <a:lnTo>
                    <a:pt x="6598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7" name="object 53">
              <a:extLst>
                <a:ext uri="{FF2B5EF4-FFF2-40B4-BE49-F238E27FC236}">
                  <a16:creationId xmlns:a16="http://schemas.microsoft.com/office/drawing/2014/main" id="{143023DE-851E-4A83-8BC0-84191070A08C}"/>
                </a:ext>
              </a:extLst>
            </p:cNvPr>
            <p:cNvSpPr/>
            <p:nvPr/>
          </p:nvSpPr>
          <p:spPr>
            <a:xfrm>
              <a:off x="2255880" y="4454155"/>
              <a:ext cx="66794" cy="43220"/>
            </a:xfrm>
            <a:custGeom>
              <a:avLst/>
              <a:gdLst/>
              <a:ahLst/>
              <a:cxnLst/>
              <a:rect l="l" t="t" r="r" b="b"/>
              <a:pathLst>
                <a:path w="86360" h="55879">
                  <a:moveTo>
                    <a:pt x="48827" y="38376"/>
                  </a:moveTo>
                  <a:lnTo>
                    <a:pt x="65982" y="0"/>
                  </a:lnTo>
                  <a:lnTo>
                    <a:pt x="0" y="55579"/>
                  </a:lnTo>
                  <a:lnTo>
                    <a:pt x="85777" y="55579"/>
                  </a:lnTo>
                  <a:lnTo>
                    <a:pt x="48827"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8" name="object 54">
              <a:extLst>
                <a:ext uri="{FF2B5EF4-FFF2-40B4-BE49-F238E27FC236}">
                  <a16:creationId xmlns:a16="http://schemas.microsoft.com/office/drawing/2014/main" id="{38D0EF9E-C748-4941-A7C9-4D108E76B6A0}"/>
                </a:ext>
              </a:extLst>
            </p:cNvPr>
            <p:cNvSpPr/>
            <p:nvPr/>
          </p:nvSpPr>
          <p:spPr>
            <a:xfrm>
              <a:off x="2009898" y="3948541"/>
              <a:ext cx="1334408" cy="532388"/>
            </a:xfrm>
            <a:custGeom>
              <a:avLst/>
              <a:gdLst/>
              <a:ahLst/>
              <a:cxnLst/>
              <a:rect l="l" t="t" r="r" b="b"/>
              <a:pathLst>
                <a:path w="1725295" h="688339">
                  <a:moveTo>
                    <a:pt x="1724791" y="688130"/>
                  </a:moveTo>
                  <a:lnTo>
                    <a:pt x="1724791" y="688130"/>
                  </a:lnTo>
                  <a:lnTo>
                    <a:pt x="0" y="0"/>
                  </a:lnTo>
                </a:path>
              </a:pathLst>
            </a:custGeom>
            <a:ln w="2645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9" name="object 55">
              <a:extLst>
                <a:ext uri="{FF2B5EF4-FFF2-40B4-BE49-F238E27FC236}">
                  <a16:creationId xmlns:a16="http://schemas.microsoft.com/office/drawing/2014/main" id="{CC8B32C3-0826-4D1E-9219-63E75D532AB3}"/>
                </a:ext>
              </a:extLst>
            </p:cNvPr>
            <p:cNvSpPr/>
            <p:nvPr/>
          </p:nvSpPr>
          <p:spPr>
            <a:xfrm>
              <a:off x="3313309" y="4451071"/>
              <a:ext cx="67776" cy="45183"/>
            </a:xfrm>
            <a:custGeom>
              <a:avLst/>
              <a:gdLst/>
              <a:ahLst/>
              <a:cxnLst/>
              <a:rect l="l" t="t" r="r" b="b"/>
              <a:pathLst>
                <a:path w="87629" h="58420">
                  <a:moveTo>
                    <a:pt x="22428" y="0"/>
                  </a:moveTo>
                  <a:lnTo>
                    <a:pt x="39585" y="38379"/>
                  </a:lnTo>
                  <a:lnTo>
                    <a:pt x="0" y="55587"/>
                  </a:lnTo>
                  <a:lnTo>
                    <a:pt x="87096" y="58229"/>
                  </a:lnTo>
                  <a:lnTo>
                    <a:pt x="2242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0" name="object 56">
              <a:extLst>
                <a:ext uri="{FF2B5EF4-FFF2-40B4-BE49-F238E27FC236}">
                  <a16:creationId xmlns:a16="http://schemas.microsoft.com/office/drawing/2014/main" id="{8C42188B-CCA8-45FB-AAD1-504B4927BC95}"/>
                </a:ext>
              </a:extLst>
            </p:cNvPr>
            <p:cNvSpPr/>
            <p:nvPr/>
          </p:nvSpPr>
          <p:spPr>
            <a:xfrm>
              <a:off x="3313297" y="4451085"/>
              <a:ext cx="67776" cy="45183"/>
            </a:xfrm>
            <a:custGeom>
              <a:avLst/>
              <a:gdLst/>
              <a:ahLst/>
              <a:cxnLst/>
              <a:rect l="l" t="t" r="r" b="b"/>
              <a:pathLst>
                <a:path w="87629" h="58420">
                  <a:moveTo>
                    <a:pt x="39589" y="38376"/>
                  </a:moveTo>
                  <a:lnTo>
                    <a:pt x="0" y="55579"/>
                  </a:lnTo>
                  <a:lnTo>
                    <a:pt x="87097" y="58226"/>
                  </a:lnTo>
                  <a:lnTo>
                    <a:pt x="22434" y="0"/>
                  </a:lnTo>
                  <a:lnTo>
                    <a:pt x="39589" y="38376"/>
                  </a:lnTo>
                  <a:close/>
                </a:path>
              </a:pathLst>
            </a:custGeom>
            <a:ln w="2644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1" name="object 57">
              <a:extLst>
                <a:ext uri="{FF2B5EF4-FFF2-40B4-BE49-F238E27FC236}">
                  <a16:creationId xmlns:a16="http://schemas.microsoft.com/office/drawing/2014/main" id="{0E19AE2F-EA5A-4F86-B6D5-2E8CC0EB8310}"/>
                </a:ext>
              </a:extLst>
            </p:cNvPr>
            <p:cNvSpPr/>
            <p:nvPr/>
          </p:nvSpPr>
          <p:spPr>
            <a:xfrm>
              <a:off x="3121409" y="4858443"/>
              <a:ext cx="286822" cy="418936"/>
            </a:xfrm>
            <a:custGeom>
              <a:avLst/>
              <a:gdLst/>
              <a:ahLst/>
              <a:cxnLst/>
              <a:rect l="l" t="t" r="r" b="b"/>
              <a:pathLst>
                <a:path w="370839" h="541654">
                  <a:moveTo>
                    <a:pt x="370823" y="0"/>
                  </a:moveTo>
                  <a:lnTo>
                    <a:pt x="37082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2" name="object 58">
              <a:extLst>
                <a:ext uri="{FF2B5EF4-FFF2-40B4-BE49-F238E27FC236}">
                  <a16:creationId xmlns:a16="http://schemas.microsoft.com/office/drawing/2014/main" id="{CDC37DED-89AF-4BAA-B62D-CF9DF7850B16}"/>
                </a:ext>
              </a:extLst>
            </p:cNvPr>
            <p:cNvSpPr/>
            <p:nvPr/>
          </p:nvSpPr>
          <p:spPr>
            <a:xfrm>
              <a:off x="3097938" y="5244290"/>
              <a:ext cx="55498" cy="65812"/>
            </a:xfrm>
            <a:custGeom>
              <a:avLst/>
              <a:gdLst/>
              <a:ahLst/>
              <a:cxnLst/>
              <a:rect l="l" t="t" r="r" b="b"/>
              <a:pathLst>
                <a:path w="71754" h="85090">
                  <a:moveTo>
                    <a:pt x="22440" y="0"/>
                  </a:moveTo>
                  <a:lnTo>
                    <a:pt x="0" y="84696"/>
                  </a:lnTo>
                  <a:lnTo>
                    <a:pt x="60020" y="42354"/>
                  </a:lnTo>
                  <a:lnTo>
                    <a:pt x="30352" y="42354"/>
                  </a:lnTo>
                  <a:lnTo>
                    <a:pt x="22440" y="0"/>
                  </a:lnTo>
                  <a:close/>
                </a:path>
                <a:path w="71754" h="85090">
                  <a:moveTo>
                    <a:pt x="71272" y="34417"/>
                  </a:moveTo>
                  <a:lnTo>
                    <a:pt x="30352" y="42354"/>
                  </a:lnTo>
                  <a:lnTo>
                    <a:pt x="60020" y="42354"/>
                  </a:lnTo>
                  <a:lnTo>
                    <a:pt x="71272"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3" name="object 59">
              <a:extLst>
                <a:ext uri="{FF2B5EF4-FFF2-40B4-BE49-F238E27FC236}">
                  <a16:creationId xmlns:a16="http://schemas.microsoft.com/office/drawing/2014/main" id="{08808A87-AF28-49AE-9956-D91CCB858C60}"/>
                </a:ext>
              </a:extLst>
            </p:cNvPr>
            <p:cNvSpPr/>
            <p:nvPr/>
          </p:nvSpPr>
          <p:spPr>
            <a:xfrm>
              <a:off x="3097935" y="5244306"/>
              <a:ext cx="55498" cy="65812"/>
            </a:xfrm>
            <a:custGeom>
              <a:avLst/>
              <a:gdLst/>
              <a:ahLst/>
              <a:cxnLst/>
              <a:rect l="l" t="t" r="r" b="b"/>
              <a:pathLst>
                <a:path w="71754" h="85090">
                  <a:moveTo>
                    <a:pt x="30352" y="42346"/>
                  </a:moveTo>
                  <a:lnTo>
                    <a:pt x="22434"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4" name="object 60">
              <a:extLst>
                <a:ext uri="{FF2B5EF4-FFF2-40B4-BE49-F238E27FC236}">
                  <a16:creationId xmlns:a16="http://schemas.microsoft.com/office/drawing/2014/main" id="{9644E870-7ABA-4317-A4C9-FF5669F7745B}"/>
                </a:ext>
              </a:extLst>
            </p:cNvPr>
            <p:cNvSpPr/>
            <p:nvPr/>
          </p:nvSpPr>
          <p:spPr>
            <a:xfrm>
              <a:off x="2530441" y="4858443"/>
              <a:ext cx="288295" cy="418936"/>
            </a:xfrm>
            <a:custGeom>
              <a:avLst/>
              <a:gdLst/>
              <a:ahLst/>
              <a:cxnLst/>
              <a:rect l="l" t="t" r="r" b="b"/>
              <a:pathLst>
                <a:path w="372745" h="541654">
                  <a:moveTo>
                    <a:pt x="372143" y="0"/>
                  </a:moveTo>
                  <a:lnTo>
                    <a:pt x="37214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5" name="object 61">
              <a:extLst>
                <a:ext uri="{FF2B5EF4-FFF2-40B4-BE49-F238E27FC236}">
                  <a16:creationId xmlns:a16="http://schemas.microsoft.com/office/drawing/2014/main" id="{B618E6EA-A13F-4C24-99C3-7CFF671CD699}"/>
                </a:ext>
              </a:extLst>
            </p:cNvPr>
            <p:cNvSpPr/>
            <p:nvPr/>
          </p:nvSpPr>
          <p:spPr>
            <a:xfrm>
              <a:off x="2507989" y="5244290"/>
              <a:ext cx="54516" cy="65812"/>
            </a:xfrm>
            <a:custGeom>
              <a:avLst/>
              <a:gdLst/>
              <a:ahLst/>
              <a:cxnLst/>
              <a:rect l="l" t="t" r="r" b="b"/>
              <a:pathLst>
                <a:path w="70485" h="85090">
                  <a:moveTo>
                    <a:pt x="21120" y="0"/>
                  </a:moveTo>
                  <a:lnTo>
                    <a:pt x="0" y="84696"/>
                  </a:lnTo>
                  <a:lnTo>
                    <a:pt x="58897" y="42354"/>
                  </a:lnTo>
                  <a:lnTo>
                    <a:pt x="29032" y="42354"/>
                  </a:lnTo>
                  <a:lnTo>
                    <a:pt x="21120" y="0"/>
                  </a:lnTo>
                  <a:close/>
                </a:path>
                <a:path w="70485" h="85090">
                  <a:moveTo>
                    <a:pt x="69938" y="34417"/>
                  </a:moveTo>
                  <a:lnTo>
                    <a:pt x="29032" y="42354"/>
                  </a:lnTo>
                  <a:lnTo>
                    <a:pt x="58897" y="42354"/>
                  </a:lnTo>
                  <a:lnTo>
                    <a:pt x="69938"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6" name="object 62">
              <a:extLst>
                <a:ext uri="{FF2B5EF4-FFF2-40B4-BE49-F238E27FC236}">
                  <a16:creationId xmlns:a16="http://schemas.microsoft.com/office/drawing/2014/main" id="{C9AA59C9-8CC6-46CA-BBF3-52B1B5EA1F7D}"/>
                </a:ext>
              </a:extLst>
            </p:cNvPr>
            <p:cNvSpPr/>
            <p:nvPr/>
          </p:nvSpPr>
          <p:spPr>
            <a:xfrm>
              <a:off x="2507987" y="5244306"/>
              <a:ext cx="54516" cy="65812"/>
            </a:xfrm>
            <a:custGeom>
              <a:avLst/>
              <a:gdLst/>
              <a:ahLst/>
              <a:cxnLst/>
              <a:rect l="l" t="t" r="r" b="b"/>
              <a:pathLst>
                <a:path w="70485" h="85090">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7" name="object 63">
              <a:extLst>
                <a:ext uri="{FF2B5EF4-FFF2-40B4-BE49-F238E27FC236}">
                  <a16:creationId xmlns:a16="http://schemas.microsoft.com/office/drawing/2014/main" id="{E199B97C-A01E-48A5-8C20-EFDFA860EDE3}"/>
                </a:ext>
              </a:extLst>
            </p:cNvPr>
            <p:cNvSpPr/>
            <p:nvPr/>
          </p:nvSpPr>
          <p:spPr>
            <a:xfrm>
              <a:off x="2552896"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8" name="object 64">
              <a:extLst>
                <a:ext uri="{FF2B5EF4-FFF2-40B4-BE49-F238E27FC236}">
                  <a16:creationId xmlns:a16="http://schemas.microsoft.com/office/drawing/2014/main" id="{59DBC235-F4ED-4B7C-84AF-182C08DFF594}"/>
                </a:ext>
              </a:extLst>
            </p:cNvPr>
            <p:cNvSpPr/>
            <p:nvPr/>
          </p:nvSpPr>
          <p:spPr>
            <a:xfrm>
              <a:off x="2517173" y="5270909"/>
              <a:ext cx="66794" cy="50587"/>
            </a:xfrm>
            <a:custGeom>
              <a:avLst/>
              <a:gdLst/>
              <a:ahLst/>
              <a:cxnLst/>
              <a:rect l="l" t="t" r="r" b="b"/>
              <a:pathLst>
                <a:path w="86360" h="65404">
                  <a:moveTo>
                    <a:pt x="59385" y="0"/>
                  </a:moveTo>
                  <a:lnTo>
                    <a:pt x="0" y="64833"/>
                  </a:lnTo>
                  <a:lnTo>
                    <a:pt x="85788" y="52933"/>
                  </a:lnTo>
                  <a:lnTo>
                    <a:pt x="46189" y="41020"/>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9" name="object 65">
              <a:extLst>
                <a:ext uri="{FF2B5EF4-FFF2-40B4-BE49-F238E27FC236}">
                  <a16:creationId xmlns:a16="http://schemas.microsoft.com/office/drawing/2014/main" id="{8644113A-0456-4A47-8619-7E4A7DC7A5A5}"/>
                </a:ext>
              </a:extLst>
            </p:cNvPr>
            <p:cNvSpPr/>
            <p:nvPr/>
          </p:nvSpPr>
          <p:spPr>
            <a:xfrm>
              <a:off x="2517172" y="5270917"/>
              <a:ext cx="66794" cy="50587"/>
            </a:xfrm>
            <a:custGeom>
              <a:avLst/>
              <a:gdLst/>
              <a:ahLst/>
              <a:cxnLst/>
              <a:rect l="l" t="t" r="r" b="b"/>
              <a:pathLst>
                <a:path w="86360" h="65404">
                  <a:moveTo>
                    <a:pt x="46187" y="41023"/>
                  </a:moveTo>
                  <a:lnTo>
                    <a:pt x="5938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0" name="object 66">
              <a:extLst>
                <a:ext uri="{FF2B5EF4-FFF2-40B4-BE49-F238E27FC236}">
                  <a16:creationId xmlns:a16="http://schemas.microsoft.com/office/drawing/2014/main" id="{65B68DD1-6455-4932-90F8-0415D986FA67}"/>
                </a:ext>
              </a:extLst>
            </p:cNvPr>
            <p:cNvSpPr/>
            <p:nvPr/>
          </p:nvSpPr>
          <p:spPr>
            <a:xfrm>
              <a:off x="2227301" y="4858443"/>
              <a:ext cx="229850" cy="414516"/>
            </a:xfrm>
            <a:custGeom>
              <a:avLst/>
              <a:gdLst/>
              <a:ahLst/>
              <a:cxnLst/>
              <a:rect l="l" t="t" r="r" b="b"/>
              <a:pathLst>
                <a:path w="297180" h="535940">
                  <a:moveTo>
                    <a:pt x="0" y="0"/>
                  </a:moveTo>
                  <a:lnTo>
                    <a:pt x="0" y="0"/>
                  </a:lnTo>
                  <a:lnTo>
                    <a:pt x="296922"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1" name="object 67">
              <a:extLst>
                <a:ext uri="{FF2B5EF4-FFF2-40B4-BE49-F238E27FC236}">
                  <a16:creationId xmlns:a16="http://schemas.microsoft.com/office/drawing/2014/main" id="{F52AB3A8-8155-4831-9931-50AFBBF0AC47}"/>
                </a:ext>
              </a:extLst>
            </p:cNvPr>
            <p:cNvSpPr/>
            <p:nvPr/>
          </p:nvSpPr>
          <p:spPr>
            <a:xfrm>
              <a:off x="2425312" y="5242246"/>
              <a:ext cx="51078" cy="66794"/>
            </a:xfrm>
            <a:custGeom>
              <a:avLst/>
              <a:gdLst/>
              <a:ahLst/>
              <a:cxnLst/>
              <a:rect l="l" t="t" r="r" b="b"/>
              <a:pathLst>
                <a:path w="66039" h="86359">
                  <a:moveTo>
                    <a:pt x="0" y="27787"/>
                  </a:moveTo>
                  <a:lnTo>
                    <a:pt x="65989" y="86017"/>
                  </a:lnTo>
                  <a:lnTo>
                    <a:pt x="58884" y="39700"/>
                  </a:lnTo>
                  <a:lnTo>
                    <a:pt x="40919" y="39700"/>
                  </a:lnTo>
                  <a:lnTo>
                    <a:pt x="0" y="27787"/>
                  </a:lnTo>
                  <a:close/>
                </a:path>
                <a:path w="66039" h="86359">
                  <a:moveTo>
                    <a:pt x="52793" y="0"/>
                  </a:moveTo>
                  <a:lnTo>
                    <a:pt x="40919" y="39700"/>
                  </a:lnTo>
                  <a:lnTo>
                    <a:pt x="58884" y="39700"/>
                  </a:lnTo>
                  <a:lnTo>
                    <a:pt x="52793"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2" name="object 68">
              <a:extLst>
                <a:ext uri="{FF2B5EF4-FFF2-40B4-BE49-F238E27FC236}">
                  <a16:creationId xmlns:a16="http://schemas.microsoft.com/office/drawing/2014/main" id="{42DD1A61-DE69-4A68-BAE8-BC9ADE5CF22B}"/>
                </a:ext>
              </a:extLst>
            </p:cNvPr>
            <p:cNvSpPr/>
            <p:nvPr/>
          </p:nvSpPr>
          <p:spPr>
            <a:xfrm>
              <a:off x="2425312" y="5242259"/>
              <a:ext cx="51078" cy="66794"/>
            </a:xfrm>
            <a:custGeom>
              <a:avLst/>
              <a:gdLst/>
              <a:ahLst/>
              <a:cxnLst/>
              <a:rect l="l" t="t" r="r" b="b"/>
              <a:pathLst>
                <a:path w="66039" h="86359">
                  <a:moveTo>
                    <a:pt x="40909" y="39699"/>
                  </a:moveTo>
                  <a:lnTo>
                    <a:pt x="0" y="27789"/>
                  </a:lnTo>
                  <a:lnTo>
                    <a:pt x="65982" y="86016"/>
                  </a:lnTo>
                  <a:lnTo>
                    <a:pt x="52786" y="0"/>
                  </a:lnTo>
                  <a:lnTo>
                    <a:pt x="40909" y="39699"/>
                  </a:lnTo>
                  <a:close/>
                </a:path>
              </a:pathLst>
            </a:custGeom>
            <a:ln w="2642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3" name="object 69">
              <a:extLst>
                <a:ext uri="{FF2B5EF4-FFF2-40B4-BE49-F238E27FC236}">
                  <a16:creationId xmlns:a16="http://schemas.microsoft.com/office/drawing/2014/main" id="{E5607949-2B7A-4C01-807D-4FEF7A24B1A5}"/>
                </a:ext>
              </a:extLst>
            </p:cNvPr>
            <p:cNvSpPr/>
            <p:nvPr/>
          </p:nvSpPr>
          <p:spPr>
            <a:xfrm>
              <a:off x="2227302"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4" name="object 70">
              <a:extLst>
                <a:ext uri="{FF2B5EF4-FFF2-40B4-BE49-F238E27FC236}">
                  <a16:creationId xmlns:a16="http://schemas.microsoft.com/office/drawing/2014/main" id="{D22D8723-8036-4296-ADA1-04C2918B70A2}"/>
                </a:ext>
              </a:extLst>
            </p:cNvPr>
            <p:cNvSpPr/>
            <p:nvPr/>
          </p:nvSpPr>
          <p:spPr>
            <a:xfrm>
              <a:off x="2988730" y="5268857"/>
              <a:ext cx="66794" cy="51569"/>
            </a:xfrm>
            <a:custGeom>
              <a:avLst/>
              <a:gdLst/>
              <a:ahLst/>
              <a:cxnLst/>
              <a:rect l="l" t="t" r="r" b="b"/>
              <a:pathLst>
                <a:path w="86360"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5" name="object 71">
              <a:extLst>
                <a:ext uri="{FF2B5EF4-FFF2-40B4-BE49-F238E27FC236}">
                  <a16:creationId xmlns:a16="http://schemas.microsoft.com/office/drawing/2014/main" id="{F0F528B7-3370-4EA7-8BC6-E9F73DDCF3DC}"/>
                </a:ext>
              </a:extLst>
            </p:cNvPr>
            <p:cNvSpPr/>
            <p:nvPr/>
          </p:nvSpPr>
          <p:spPr>
            <a:xfrm>
              <a:off x="2988723" y="5268871"/>
              <a:ext cx="66794" cy="51569"/>
            </a:xfrm>
            <a:custGeom>
              <a:avLst/>
              <a:gdLst/>
              <a:ahLst/>
              <a:cxnLst/>
              <a:rect l="l" t="t" r="r" b="b"/>
              <a:pathLst>
                <a:path w="86360"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6" name="object 72">
              <a:extLst>
                <a:ext uri="{FF2B5EF4-FFF2-40B4-BE49-F238E27FC236}">
                  <a16:creationId xmlns:a16="http://schemas.microsoft.com/office/drawing/2014/main" id="{0F9A6FF4-68E2-40F0-BAD3-B26E4317816B}"/>
                </a:ext>
              </a:extLst>
            </p:cNvPr>
            <p:cNvSpPr/>
            <p:nvPr/>
          </p:nvSpPr>
          <p:spPr>
            <a:xfrm>
              <a:off x="2818270" y="4858443"/>
              <a:ext cx="228868" cy="414516"/>
            </a:xfrm>
            <a:custGeom>
              <a:avLst/>
              <a:gdLst/>
              <a:ahLst/>
              <a:cxnLst/>
              <a:rect l="l" t="t" r="r" b="b"/>
              <a:pathLst>
                <a:path w="295910" h="535940">
                  <a:moveTo>
                    <a:pt x="0" y="0"/>
                  </a:moveTo>
                  <a:lnTo>
                    <a:pt x="0" y="0"/>
                  </a:lnTo>
                  <a:lnTo>
                    <a:pt x="295603"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7" name="object 73">
              <a:extLst>
                <a:ext uri="{FF2B5EF4-FFF2-40B4-BE49-F238E27FC236}">
                  <a16:creationId xmlns:a16="http://schemas.microsoft.com/office/drawing/2014/main" id="{D4321C37-2800-40F1-B64C-C680481E9F8F}"/>
                </a:ext>
              </a:extLst>
            </p:cNvPr>
            <p:cNvSpPr/>
            <p:nvPr/>
          </p:nvSpPr>
          <p:spPr>
            <a:xfrm>
              <a:off x="3016292" y="5242246"/>
              <a:ext cx="50095" cy="66794"/>
            </a:xfrm>
            <a:custGeom>
              <a:avLst/>
              <a:gdLst/>
              <a:ahLst/>
              <a:cxnLst/>
              <a:rect l="l" t="t" r="r" b="b"/>
              <a:pathLst>
                <a:path w="64770" h="86359">
                  <a:moveTo>
                    <a:pt x="0" y="27787"/>
                  </a:moveTo>
                  <a:lnTo>
                    <a:pt x="64655" y="86017"/>
                  </a:lnTo>
                  <a:lnTo>
                    <a:pt x="57550" y="39700"/>
                  </a:lnTo>
                  <a:lnTo>
                    <a:pt x="39585" y="39700"/>
                  </a:lnTo>
                  <a:lnTo>
                    <a:pt x="0" y="27787"/>
                  </a:lnTo>
                  <a:close/>
                </a:path>
                <a:path w="64770" h="86359">
                  <a:moveTo>
                    <a:pt x="51460" y="0"/>
                  </a:moveTo>
                  <a:lnTo>
                    <a:pt x="39585" y="39700"/>
                  </a:lnTo>
                  <a:lnTo>
                    <a:pt x="57550" y="39700"/>
                  </a:lnTo>
                  <a:lnTo>
                    <a:pt x="5146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8" name="object 74">
              <a:extLst>
                <a:ext uri="{FF2B5EF4-FFF2-40B4-BE49-F238E27FC236}">
                  <a16:creationId xmlns:a16="http://schemas.microsoft.com/office/drawing/2014/main" id="{845CA997-9299-4CD0-9D5A-557934B82925}"/>
                </a:ext>
              </a:extLst>
            </p:cNvPr>
            <p:cNvSpPr/>
            <p:nvPr/>
          </p:nvSpPr>
          <p:spPr>
            <a:xfrm>
              <a:off x="3016281" y="5242259"/>
              <a:ext cx="50095" cy="66794"/>
            </a:xfrm>
            <a:custGeom>
              <a:avLst/>
              <a:gdLst/>
              <a:ahLst/>
              <a:cxnLst/>
              <a:rect l="l" t="t" r="r" b="b"/>
              <a:pathLst>
                <a:path w="64770" h="86359">
                  <a:moveTo>
                    <a:pt x="39589" y="39699"/>
                  </a:moveTo>
                  <a:lnTo>
                    <a:pt x="0" y="27789"/>
                  </a:lnTo>
                  <a:lnTo>
                    <a:pt x="64663" y="86016"/>
                  </a:lnTo>
                  <a:lnTo>
                    <a:pt x="51466" y="0"/>
                  </a:lnTo>
                  <a:lnTo>
                    <a:pt x="39589" y="39699"/>
                  </a:lnTo>
                  <a:close/>
                </a:path>
              </a:pathLst>
            </a:custGeom>
            <a:ln w="2641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9" name="object 75">
              <a:extLst>
                <a:ext uri="{FF2B5EF4-FFF2-40B4-BE49-F238E27FC236}">
                  <a16:creationId xmlns:a16="http://schemas.microsoft.com/office/drawing/2014/main" id="{4DF6F89D-217F-4D9E-A461-49837A18F709}"/>
                </a:ext>
              </a:extLst>
            </p:cNvPr>
            <p:cNvSpPr/>
            <p:nvPr/>
          </p:nvSpPr>
          <p:spPr>
            <a:xfrm>
              <a:off x="1636332"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0" name="object 76">
              <a:extLst>
                <a:ext uri="{FF2B5EF4-FFF2-40B4-BE49-F238E27FC236}">
                  <a16:creationId xmlns:a16="http://schemas.microsoft.com/office/drawing/2014/main" id="{BC5ABB69-0D9D-43DC-8C3F-70A56E4E358E}"/>
                </a:ext>
              </a:extLst>
            </p:cNvPr>
            <p:cNvSpPr/>
            <p:nvPr/>
          </p:nvSpPr>
          <p:spPr>
            <a:xfrm>
              <a:off x="1900684" y="3503312"/>
              <a:ext cx="46166" cy="66794"/>
            </a:xfrm>
            <a:custGeom>
              <a:avLst/>
              <a:gdLst/>
              <a:ahLst/>
              <a:cxnLst/>
              <a:rect l="l" t="t" r="r" b="b"/>
              <a:pathLst>
                <a:path w="59689" h="86360">
                  <a:moveTo>
                    <a:pt x="0" y="23812"/>
                  </a:moveTo>
                  <a:lnTo>
                    <a:pt x="59385" y="86017"/>
                  </a:lnTo>
                  <a:lnTo>
                    <a:pt x="56465" y="38366"/>
                  </a:lnTo>
                  <a:lnTo>
                    <a:pt x="38277" y="38366"/>
                  </a:lnTo>
                  <a:lnTo>
                    <a:pt x="0" y="23812"/>
                  </a:lnTo>
                  <a:close/>
                </a:path>
                <a:path w="59689" h="86360">
                  <a:moveTo>
                    <a:pt x="54114" y="0"/>
                  </a:moveTo>
                  <a:lnTo>
                    <a:pt x="38277" y="38366"/>
                  </a:lnTo>
                  <a:lnTo>
                    <a:pt x="56465" y="38366"/>
                  </a:lnTo>
                  <a:lnTo>
                    <a:pt x="5411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1" name="object 77">
              <a:extLst>
                <a:ext uri="{FF2B5EF4-FFF2-40B4-BE49-F238E27FC236}">
                  <a16:creationId xmlns:a16="http://schemas.microsoft.com/office/drawing/2014/main" id="{7D78FB71-C76D-4721-A2B9-231BF83CD5D1}"/>
                </a:ext>
              </a:extLst>
            </p:cNvPr>
            <p:cNvSpPr/>
            <p:nvPr/>
          </p:nvSpPr>
          <p:spPr>
            <a:xfrm>
              <a:off x="1900687" y="3503314"/>
              <a:ext cx="46166" cy="66794"/>
            </a:xfrm>
            <a:custGeom>
              <a:avLst/>
              <a:gdLst/>
              <a:ahLst/>
              <a:cxnLst/>
              <a:rect l="l" t="t" r="r" b="b"/>
              <a:pathLst>
                <a:path w="59689" h="86360">
                  <a:moveTo>
                    <a:pt x="38270" y="38376"/>
                  </a:moveTo>
                  <a:lnTo>
                    <a:pt x="0" y="23819"/>
                  </a:lnTo>
                  <a:lnTo>
                    <a:pt x="59384" y="86016"/>
                  </a:lnTo>
                  <a:lnTo>
                    <a:pt x="5410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2" name="object 78">
              <a:extLst>
                <a:ext uri="{FF2B5EF4-FFF2-40B4-BE49-F238E27FC236}">
                  <a16:creationId xmlns:a16="http://schemas.microsoft.com/office/drawing/2014/main" id="{3883B30E-9656-4090-AE9D-573084053BEB}"/>
                </a:ext>
              </a:extLst>
            </p:cNvPr>
            <p:cNvSpPr/>
            <p:nvPr/>
          </p:nvSpPr>
          <p:spPr>
            <a:xfrm>
              <a:off x="2227301"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3" name="object 79">
              <a:extLst>
                <a:ext uri="{FF2B5EF4-FFF2-40B4-BE49-F238E27FC236}">
                  <a16:creationId xmlns:a16="http://schemas.microsoft.com/office/drawing/2014/main" id="{CCAF0068-D1F5-4B31-9139-BE7751019D9C}"/>
                </a:ext>
              </a:extLst>
            </p:cNvPr>
            <p:cNvSpPr/>
            <p:nvPr/>
          </p:nvSpPr>
          <p:spPr>
            <a:xfrm>
              <a:off x="2490642" y="3503312"/>
              <a:ext cx="47149" cy="66794"/>
            </a:xfrm>
            <a:custGeom>
              <a:avLst/>
              <a:gdLst/>
              <a:ahLst/>
              <a:cxnLst/>
              <a:rect l="l" t="t" r="r" b="b"/>
              <a:pathLst>
                <a:path w="60960" h="86360">
                  <a:moveTo>
                    <a:pt x="0" y="23812"/>
                  </a:moveTo>
                  <a:lnTo>
                    <a:pt x="60706" y="86017"/>
                  </a:lnTo>
                  <a:lnTo>
                    <a:pt x="57047" y="38366"/>
                  </a:lnTo>
                  <a:lnTo>
                    <a:pt x="39585" y="38366"/>
                  </a:lnTo>
                  <a:lnTo>
                    <a:pt x="0" y="23812"/>
                  </a:lnTo>
                  <a:close/>
                </a:path>
                <a:path w="60960" h="86360">
                  <a:moveTo>
                    <a:pt x="54102" y="0"/>
                  </a:moveTo>
                  <a:lnTo>
                    <a:pt x="39585" y="38366"/>
                  </a:lnTo>
                  <a:lnTo>
                    <a:pt x="57047" y="38366"/>
                  </a:lnTo>
                  <a:lnTo>
                    <a:pt x="5410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4" name="object 80">
              <a:extLst>
                <a:ext uri="{FF2B5EF4-FFF2-40B4-BE49-F238E27FC236}">
                  <a16:creationId xmlns:a16="http://schemas.microsoft.com/office/drawing/2014/main" id="{81F7E2A2-A380-45C0-A8FA-00D85F68FB92}"/>
                </a:ext>
              </a:extLst>
            </p:cNvPr>
            <p:cNvSpPr/>
            <p:nvPr/>
          </p:nvSpPr>
          <p:spPr>
            <a:xfrm>
              <a:off x="2490635"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5" name="object 81">
              <a:extLst>
                <a:ext uri="{FF2B5EF4-FFF2-40B4-BE49-F238E27FC236}">
                  <a16:creationId xmlns:a16="http://schemas.microsoft.com/office/drawing/2014/main" id="{42ADAFE4-4C55-40B9-A95C-E29AC4FFF705}"/>
                </a:ext>
              </a:extLst>
            </p:cNvPr>
            <p:cNvSpPr/>
            <p:nvPr/>
          </p:nvSpPr>
          <p:spPr>
            <a:xfrm>
              <a:off x="1636332" y="2875902"/>
              <a:ext cx="858500" cy="678745"/>
            </a:xfrm>
            <a:custGeom>
              <a:avLst/>
              <a:gdLst/>
              <a:ahLst/>
              <a:cxnLst/>
              <a:rect l="l" t="t" r="r" b="b"/>
              <a:pathLst>
                <a:path w="1109980"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6" name="object 82">
              <a:extLst>
                <a:ext uri="{FF2B5EF4-FFF2-40B4-BE49-F238E27FC236}">
                  <a16:creationId xmlns:a16="http://schemas.microsoft.com/office/drawing/2014/main" id="{22C622DE-E309-4003-A012-C9356C994CC6}"/>
                </a:ext>
              </a:extLst>
            </p:cNvPr>
            <p:cNvSpPr/>
            <p:nvPr/>
          </p:nvSpPr>
          <p:spPr>
            <a:xfrm>
              <a:off x="2463080" y="3521730"/>
              <a:ext cx="63356" cy="57463"/>
            </a:xfrm>
            <a:custGeom>
              <a:avLst/>
              <a:gdLst/>
              <a:ahLst/>
              <a:cxnLst/>
              <a:rect l="l" t="t" r="r" b="b"/>
              <a:pathLst>
                <a:path w="81914" h="74295">
                  <a:moveTo>
                    <a:pt x="35636" y="0"/>
                  </a:moveTo>
                  <a:lnTo>
                    <a:pt x="40906" y="42354"/>
                  </a:lnTo>
                  <a:lnTo>
                    <a:pt x="0" y="46316"/>
                  </a:lnTo>
                  <a:lnTo>
                    <a:pt x="81826" y="74104"/>
                  </a:lnTo>
                  <a:lnTo>
                    <a:pt x="3563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7" name="object 83">
              <a:extLst>
                <a:ext uri="{FF2B5EF4-FFF2-40B4-BE49-F238E27FC236}">
                  <a16:creationId xmlns:a16="http://schemas.microsoft.com/office/drawing/2014/main" id="{6525BC9F-62D8-4B5C-B2D7-A090396E4EBE}"/>
                </a:ext>
              </a:extLst>
            </p:cNvPr>
            <p:cNvSpPr/>
            <p:nvPr/>
          </p:nvSpPr>
          <p:spPr>
            <a:xfrm>
              <a:off x="2463077" y="3521737"/>
              <a:ext cx="63356" cy="57463"/>
            </a:xfrm>
            <a:custGeom>
              <a:avLst/>
              <a:gdLst/>
              <a:ahLst/>
              <a:cxnLst/>
              <a:rect l="l" t="t" r="r" b="b"/>
              <a:pathLst>
                <a:path w="81914" h="74295">
                  <a:moveTo>
                    <a:pt x="40909" y="42346"/>
                  </a:moveTo>
                  <a:lnTo>
                    <a:pt x="0" y="46316"/>
                  </a:lnTo>
                  <a:lnTo>
                    <a:pt x="81818" y="74106"/>
                  </a:lnTo>
                  <a:lnTo>
                    <a:pt x="3563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8" name="object 84">
              <a:extLst>
                <a:ext uri="{FF2B5EF4-FFF2-40B4-BE49-F238E27FC236}">
                  <a16:creationId xmlns:a16="http://schemas.microsoft.com/office/drawing/2014/main" id="{946B6A76-BE2B-4CD6-9AC2-A197E504248B}"/>
                </a:ext>
              </a:extLst>
            </p:cNvPr>
            <p:cNvSpPr/>
            <p:nvPr/>
          </p:nvSpPr>
          <p:spPr>
            <a:xfrm>
              <a:off x="1636333" y="2875902"/>
              <a:ext cx="1441475" cy="691023"/>
            </a:xfrm>
            <a:custGeom>
              <a:avLst/>
              <a:gdLst/>
              <a:ahLst/>
              <a:cxnLst/>
              <a:rect l="l" t="t" r="r" b="b"/>
              <a:pathLst>
                <a:path w="1863725" h="893445">
                  <a:moveTo>
                    <a:pt x="0" y="0"/>
                  </a:moveTo>
                  <a:lnTo>
                    <a:pt x="0" y="0"/>
                  </a:lnTo>
                  <a:lnTo>
                    <a:pt x="1863355"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9" name="object 85">
              <a:extLst>
                <a:ext uri="{FF2B5EF4-FFF2-40B4-BE49-F238E27FC236}">
                  <a16:creationId xmlns:a16="http://schemas.microsoft.com/office/drawing/2014/main" id="{9D5749CE-43EB-4CB9-BCC7-7352E28E0D6D}"/>
                </a:ext>
              </a:extLst>
            </p:cNvPr>
            <p:cNvSpPr/>
            <p:nvPr/>
          </p:nvSpPr>
          <p:spPr>
            <a:xfrm>
              <a:off x="3046909" y="3536061"/>
              <a:ext cx="66794" cy="48131"/>
            </a:xfrm>
            <a:custGeom>
              <a:avLst/>
              <a:gdLst/>
              <a:ahLst/>
              <a:cxnLst/>
              <a:rect l="l" t="t" r="r" b="b"/>
              <a:pathLst>
                <a:path w="86360" h="62229">
                  <a:moveTo>
                    <a:pt x="25069" y="0"/>
                  </a:moveTo>
                  <a:lnTo>
                    <a:pt x="39585" y="39700"/>
                  </a:lnTo>
                  <a:lnTo>
                    <a:pt x="0" y="54254"/>
                  </a:lnTo>
                  <a:lnTo>
                    <a:pt x="85775" y="62191"/>
                  </a:lnTo>
                  <a:lnTo>
                    <a:pt x="2506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0" name="object 86">
              <a:extLst>
                <a:ext uri="{FF2B5EF4-FFF2-40B4-BE49-F238E27FC236}">
                  <a16:creationId xmlns:a16="http://schemas.microsoft.com/office/drawing/2014/main" id="{081842F5-71CE-4680-A9B4-34E747959C84}"/>
                </a:ext>
              </a:extLst>
            </p:cNvPr>
            <p:cNvSpPr/>
            <p:nvPr/>
          </p:nvSpPr>
          <p:spPr>
            <a:xfrm>
              <a:off x="3046901" y="3536066"/>
              <a:ext cx="66794" cy="48131"/>
            </a:xfrm>
            <a:custGeom>
              <a:avLst/>
              <a:gdLst/>
              <a:ahLst/>
              <a:cxnLst/>
              <a:rect l="l" t="t" r="r" b="b"/>
              <a:pathLst>
                <a:path w="86360" h="62229">
                  <a:moveTo>
                    <a:pt x="39589" y="39699"/>
                  </a:moveTo>
                  <a:lnTo>
                    <a:pt x="0" y="54256"/>
                  </a:lnTo>
                  <a:lnTo>
                    <a:pt x="85777" y="62196"/>
                  </a:lnTo>
                  <a:lnTo>
                    <a:pt x="2507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1" name="object 87">
              <a:extLst>
                <a:ext uri="{FF2B5EF4-FFF2-40B4-BE49-F238E27FC236}">
                  <a16:creationId xmlns:a16="http://schemas.microsoft.com/office/drawing/2014/main" id="{BCC4E01A-8EAF-4702-9A5E-D0AB05990E55}"/>
                </a:ext>
              </a:extLst>
            </p:cNvPr>
            <p:cNvSpPr/>
            <p:nvPr/>
          </p:nvSpPr>
          <p:spPr>
            <a:xfrm>
              <a:off x="1636332" y="2875902"/>
              <a:ext cx="2028379" cy="699373"/>
            </a:xfrm>
            <a:custGeom>
              <a:avLst/>
              <a:gdLst/>
              <a:ahLst/>
              <a:cxnLst/>
              <a:rect l="l" t="t" r="r" b="b"/>
              <a:pathLst>
                <a:path w="2622550" h="904239">
                  <a:moveTo>
                    <a:pt x="0" y="0"/>
                  </a:moveTo>
                  <a:lnTo>
                    <a:pt x="0" y="0"/>
                  </a:lnTo>
                  <a:lnTo>
                    <a:pt x="262215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2" name="object 88">
              <a:extLst>
                <a:ext uri="{FF2B5EF4-FFF2-40B4-BE49-F238E27FC236}">
                  <a16:creationId xmlns:a16="http://schemas.microsoft.com/office/drawing/2014/main" id="{7212F7CF-6A88-44CD-AF97-58211974E48C}"/>
                </a:ext>
              </a:extLst>
            </p:cNvPr>
            <p:cNvSpPr/>
            <p:nvPr/>
          </p:nvSpPr>
          <p:spPr>
            <a:xfrm>
              <a:off x="3635836" y="3545275"/>
              <a:ext cx="66794" cy="44202"/>
            </a:xfrm>
            <a:custGeom>
              <a:avLst/>
              <a:gdLst/>
              <a:ahLst/>
              <a:cxnLst/>
              <a:rect l="l" t="t" r="r" b="b"/>
              <a:pathLst>
                <a:path w="86360" h="57150">
                  <a:moveTo>
                    <a:pt x="18478" y="0"/>
                  </a:moveTo>
                  <a:lnTo>
                    <a:pt x="36956" y="38379"/>
                  </a:lnTo>
                  <a:lnTo>
                    <a:pt x="0" y="56896"/>
                  </a:lnTo>
                  <a:lnTo>
                    <a:pt x="85775"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3" name="object 89">
              <a:extLst>
                <a:ext uri="{FF2B5EF4-FFF2-40B4-BE49-F238E27FC236}">
                  <a16:creationId xmlns:a16="http://schemas.microsoft.com/office/drawing/2014/main" id="{1AF5B51B-E3D9-4CFE-9BA6-A762B606D5B8}"/>
                </a:ext>
              </a:extLst>
            </p:cNvPr>
            <p:cNvSpPr/>
            <p:nvPr/>
          </p:nvSpPr>
          <p:spPr>
            <a:xfrm>
              <a:off x="3635829" y="3545278"/>
              <a:ext cx="66794" cy="44202"/>
            </a:xfrm>
            <a:custGeom>
              <a:avLst/>
              <a:gdLst/>
              <a:ahLst/>
              <a:cxnLst/>
              <a:rect l="l" t="t" r="r" b="b"/>
              <a:pathLst>
                <a:path w="86360" h="57150">
                  <a:moveTo>
                    <a:pt x="36950" y="38376"/>
                  </a:moveTo>
                  <a:lnTo>
                    <a:pt x="0" y="56903"/>
                  </a:lnTo>
                  <a:lnTo>
                    <a:pt x="85777" y="55579"/>
                  </a:lnTo>
                  <a:lnTo>
                    <a:pt x="18475" y="0"/>
                  </a:lnTo>
                  <a:lnTo>
                    <a:pt x="3695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4" name="object 90">
              <a:extLst>
                <a:ext uri="{FF2B5EF4-FFF2-40B4-BE49-F238E27FC236}">
                  <a16:creationId xmlns:a16="http://schemas.microsoft.com/office/drawing/2014/main" id="{C813F2FE-E366-4292-BE22-3ADA7A28DE83}"/>
                </a:ext>
              </a:extLst>
            </p:cNvPr>
            <p:cNvSpPr/>
            <p:nvPr/>
          </p:nvSpPr>
          <p:spPr>
            <a:xfrm>
              <a:off x="1983361" y="2875902"/>
              <a:ext cx="244093" cy="656153"/>
            </a:xfrm>
            <a:custGeom>
              <a:avLst/>
              <a:gdLst/>
              <a:ahLst/>
              <a:cxnLst/>
              <a:rect l="l" t="t" r="r" b="b"/>
              <a:pathLst>
                <a:path w="315594"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5" name="object 91">
              <a:extLst>
                <a:ext uri="{FF2B5EF4-FFF2-40B4-BE49-F238E27FC236}">
                  <a16:creationId xmlns:a16="http://schemas.microsoft.com/office/drawing/2014/main" id="{F22C7FC7-8219-4E78-81D4-D47FCDDB80C5}"/>
                </a:ext>
              </a:extLst>
            </p:cNvPr>
            <p:cNvSpPr/>
            <p:nvPr/>
          </p:nvSpPr>
          <p:spPr>
            <a:xfrm>
              <a:off x="1970091" y="3502281"/>
              <a:ext cx="43220" cy="67776"/>
            </a:xfrm>
            <a:custGeom>
              <a:avLst/>
              <a:gdLst/>
              <a:ahLst/>
              <a:cxnLst/>
              <a:rect l="l" t="t" r="r" b="b"/>
              <a:pathLst>
                <a:path w="55880" h="87629">
                  <a:moveTo>
                    <a:pt x="0" y="0"/>
                  </a:moveTo>
                  <a:lnTo>
                    <a:pt x="0" y="87350"/>
                  </a:lnTo>
                  <a:lnTo>
                    <a:pt x="41028" y="38379"/>
                  </a:lnTo>
                  <a:lnTo>
                    <a:pt x="17157" y="38379"/>
                  </a:lnTo>
                  <a:lnTo>
                    <a:pt x="0" y="0"/>
                  </a:lnTo>
                  <a:close/>
                </a:path>
                <a:path w="55880"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6" name="object 92">
              <a:extLst>
                <a:ext uri="{FF2B5EF4-FFF2-40B4-BE49-F238E27FC236}">
                  <a16:creationId xmlns:a16="http://schemas.microsoft.com/office/drawing/2014/main" id="{16AA687E-1CC9-4109-A69C-405511930D3E}"/>
                </a:ext>
              </a:extLst>
            </p:cNvPr>
            <p:cNvSpPr/>
            <p:nvPr/>
          </p:nvSpPr>
          <p:spPr>
            <a:xfrm>
              <a:off x="1970092" y="3502291"/>
              <a:ext cx="43220" cy="67776"/>
            </a:xfrm>
            <a:custGeom>
              <a:avLst/>
              <a:gdLst/>
              <a:ahLst/>
              <a:cxnLst/>
              <a:rect l="l" t="t" r="r" b="b"/>
              <a:pathLst>
                <a:path w="55880"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7" name="object 93">
              <a:extLst>
                <a:ext uri="{FF2B5EF4-FFF2-40B4-BE49-F238E27FC236}">
                  <a16:creationId xmlns:a16="http://schemas.microsoft.com/office/drawing/2014/main" id="{3C9C6528-EEA9-4B37-A6B1-88D1A8C9F800}"/>
                </a:ext>
              </a:extLst>
            </p:cNvPr>
            <p:cNvSpPr/>
            <p:nvPr/>
          </p:nvSpPr>
          <p:spPr>
            <a:xfrm>
              <a:off x="2227301" y="2875902"/>
              <a:ext cx="858500" cy="678745"/>
            </a:xfrm>
            <a:custGeom>
              <a:avLst/>
              <a:gdLst/>
              <a:ahLst/>
              <a:cxnLst/>
              <a:rect l="l" t="t" r="r" b="b"/>
              <a:pathLst>
                <a:path w="1109979"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8" name="object 94">
              <a:extLst>
                <a:ext uri="{FF2B5EF4-FFF2-40B4-BE49-F238E27FC236}">
                  <a16:creationId xmlns:a16="http://schemas.microsoft.com/office/drawing/2014/main" id="{8222DE96-8C4F-4009-9264-37C8F203BD81}"/>
                </a:ext>
              </a:extLst>
            </p:cNvPr>
            <p:cNvSpPr/>
            <p:nvPr/>
          </p:nvSpPr>
          <p:spPr>
            <a:xfrm>
              <a:off x="3053029" y="3521730"/>
              <a:ext cx="64338" cy="57463"/>
            </a:xfrm>
            <a:custGeom>
              <a:avLst/>
              <a:gdLst/>
              <a:ahLst/>
              <a:cxnLst/>
              <a:rect l="l" t="t" r="r" b="b"/>
              <a:pathLst>
                <a:path w="83185" h="74295">
                  <a:moveTo>
                    <a:pt x="36957" y="0"/>
                  </a:moveTo>
                  <a:lnTo>
                    <a:pt x="42240" y="42354"/>
                  </a:lnTo>
                  <a:lnTo>
                    <a:pt x="0" y="46316"/>
                  </a:lnTo>
                  <a:lnTo>
                    <a:pt x="8314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9" name="object 95">
              <a:extLst>
                <a:ext uri="{FF2B5EF4-FFF2-40B4-BE49-F238E27FC236}">
                  <a16:creationId xmlns:a16="http://schemas.microsoft.com/office/drawing/2014/main" id="{D2B5412A-81FF-4F0A-A31E-244663DC10C1}"/>
                </a:ext>
              </a:extLst>
            </p:cNvPr>
            <p:cNvSpPr/>
            <p:nvPr/>
          </p:nvSpPr>
          <p:spPr>
            <a:xfrm>
              <a:off x="3053025" y="3521737"/>
              <a:ext cx="64338" cy="57463"/>
            </a:xfrm>
            <a:custGeom>
              <a:avLst/>
              <a:gdLst/>
              <a:ahLst/>
              <a:cxnLst/>
              <a:rect l="l" t="t" r="r" b="b"/>
              <a:pathLst>
                <a:path w="83185" h="74295">
                  <a:moveTo>
                    <a:pt x="42229" y="42346"/>
                  </a:moveTo>
                  <a:lnTo>
                    <a:pt x="0" y="46316"/>
                  </a:lnTo>
                  <a:lnTo>
                    <a:pt x="83138" y="74106"/>
                  </a:lnTo>
                  <a:lnTo>
                    <a:pt x="36950" y="0"/>
                  </a:lnTo>
                  <a:lnTo>
                    <a:pt x="42229" y="42346"/>
                  </a:lnTo>
                  <a:close/>
                </a:path>
              </a:pathLst>
            </a:custGeom>
            <a:ln w="2643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0" name="object 96">
              <a:extLst>
                <a:ext uri="{FF2B5EF4-FFF2-40B4-BE49-F238E27FC236}">
                  <a16:creationId xmlns:a16="http://schemas.microsoft.com/office/drawing/2014/main" id="{596E3268-5C09-4CAB-8784-6F172A488E22}"/>
                </a:ext>
              </a:extLst>
            </p:cNvPr>
            <p:cNvSpPr/>
            <p:nvPr/>
          </p:nvSpPr>
          <p:spPr>
            <a:xfrm>
              <a:off x="2227301" y="2875902"/>
              <a:ext cx="1440493" cy="691023"/>
            </a:xfrm>
            <a:custGeom>
              <a:avLst/>
              <a:gdLst/>
              <a:ahLst/>
              <a:cxnLst/>
              <a:rect l="l" t="t" r="r" b="b"/>
              <a:pathLst>
                <a:path w="1862454" h="893445">
                  <a:moveTo>
                    <a:pt x="0" y="0"/>
                  </a:moveTo>
                  <a:lnTo>
                    <a:pt x="0" y="0"/>
                  </a:lnTo>
                  <a:lnTo>
                    <a:pt x="1862036"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1" name="object 97">
              <a:extLst>
                <a:ext uri="{FF2B5EF4-FFF2-40B4-BE49-F238E27FC236}">
                  <a16:creationId xmlns:a16="http://schemas.microsoft.com/office/drawing/2014/main" id="{1EE99808-2AD6-4DD2-951F-C55901B1192C}"/>
                </a:ext>
              </a:extLst>
            </p:cNvPr>
            <p:cNvSpPr/>
            <p:nvPr/>
          </p:nvSpPr>
          <p:spPr>
            <a:xfrm>
              <a:off x="3636858" y="3536061"/>
              <a:ext cx="67776" cy="48131"/>
            </a:xfrm>
            <a:custGeom>
              <a:avLst/>
              <a:gdLst/>
              <a:ahLst/>
              <a:cxnLst/>
              <a:rect l="l" t="t" r="r" b="b"/>
              <a:pathLst>
                <a:path w="87629" h="62229">
                  <a:moveTo>
                    <a:pt x="26390" y="0"/>
                  </a:moveTo>
                  <a:lnTo>
                    <a:pt x="39585" y="39700"/>
                  </a:lnTo>
                  <a:lnTo>
                    <a:pt x="0" y="54254"/>
                  </a:lnTo>
                  <a:lnTo>
                    <a:pt x="87096" y="62191"/>
                  </a:lnTo>
                  <a:lnTo>
                    <a:pt x="2639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2" name="object 98">
              <a:extLst>
                <a:ext uri="{FF2B5EF4-FFF2-40B4-BE49-F238E27FC236}">
                  <a16:creationId xmlns:a16="http://schemas.microsoft.com/office/drawing/2014/main" id="{E222AA7B-869D-48C6-83A3-01406AB271CB}"/>
                </a:ext>
              </a:extLst>
            </p:cNvPr>
            <p:cNvSpPr/>
            <p:nvPr/>
          </p:nvSpPr>
          <p:spPr>
            <a:xfrm>
              <a:off x="3636849" y="3536066"/>
              <a:ext cx="67776" cy="48131"/>
            </a:xfrm>
            <a:custGeom>
              <a:avLst/>
              <a:gdLst/>
              <a:ahLst/>
              <a:cxnLst/>
              <a:rect l="l" t="t" r="r" b="b"/>
              <a:pathLst>
                <a:path w="87629" h="62229">
                  <a:moveTo>
                    <a:pt x="39589" y="39699"/>
                  </a:moveTo>
                  <a:lnTo>
                    <a:pt x="0" y="54256"/>
                  </a:lnTo>
                  <a:lnTo>
                    <a:pt x="87097" y="62196"/>
                  </a:lnTo>
                  <a:lnTo>
                    <a:pt x="2639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3" name="object 99">
              <a:extLst>
                <a:ext uri="{FF2B5EF4-FFF2-40B4-BE49-F238E27FC236}">
                  <a16:creationId xmlns:a16="http://schemas.microsoft.com/office/drawing/2014/main" id="{229071D6-1521-453A-A698-8085564C1AE5}"/>
                </a:ext>
              </a:extLst>
            </p:cNvPr>
            <p:cNvSpPr/>
            <p:nvPr/>
          </p:nvSpPr>
          <p:spPr>
            <a:xfrm>
              <a:off x="201296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4" name="object 100">
              <a:extLst>
                <a:ext uri="{FF2B5EF4-FFF2-40B4-BE49-F238E27FC236}">
                  <a16:creationId xmlns:a16="http://schemas.microsoft.com/office/drawing/2014/main" id="{FD05F47A-1747-4857-873E-3F753075B100}"/>
                </a:ext>
              </a:extLst>
            </p:cNvPr>
            <p:cNvSpPr/>
            <p:nvPr/>
          </p:nvSpPr>
          <p:spPr>
            <a:xfrm>
              <a:off x="1982340" y="3519688"/>
              <a:ext cx="63356" cy="58445"/>
            </a:xfrm>
            <a:custGeom>
              <a:avLst/>
              <a:gdLst/>
              <a:ahLst/>
              <a:cxnLst/>
              <a:rect l="l" t="t" r="r" b="b"/>
              <a:pathLst>
                <a:path w="81914" h="75564">
                  <a:moveTo>
                    <a:pt x="43548" y="0"/>
                  </a:moveTo>
                  <a:lnTo>
                    <a:pt x="0" y="75425"/>
                  </a:lnTo>
                  <a:lnTo>
                    <a:pt x="81826" y="46316"/>
                  </a:lnTo>
                  <a:lnTo>
                    <a:pt x="39598"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5" name="object 101">
              <a:extLst>
                <a:ext uri="{FF2B5EF4-FFF2-40B4-BE49-F238E27FC236}">
                  <a16:creationId xmlns:a16="http://schemas.microsoft.com/office/drawing/2014/main" id="{B38A707B-ACD4-41C9-9915-A942C82FF44C}"/>
                </a:ext>
              </a:extLst>
            </p:cNvPr>
            <p:cNvSpPr/>
            <p:nvPr/>
          </p:nvSpPr>
          <p:spPr>
            <a:xfrm>
              <a:off x="1982340"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6" name="object 102">
              <a:extLst>
                <a:ext uri="{FF2B5EF4-FFF2-40B4-BE49-F238E27FC236}">
                  <a16:creationId xmlns:a16="http://schemas.microsoft.com/office/drawing/2014/main" id="{54CAA7A9-321C-4E5C-9EEC-6455B840E037}"/>
                </a:ext>
              </a:extLst>
            </p:cNvPr>
            <p:cNvSpPr/>
            <p:nvPr/>
          </p:nvSpPr>
          <p:spPr>
            <a:xfrm>
              <a:off x="2574331"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7" name="object 103">
              <a:extLst>
                <a:ext uri="{FF2B5EF4-FFF2-40B4-BE49-F238E27FC236}">
                  <a16:creationId xmlns:a16="http://schemas.microsoft.com/office/drawing/2014/main" id="{40005F7B-403E-4FCD-86A3-B86DA087E7DA}"/>
                </a:ext>
              </a:extLst>
            </p:cNvPr>
            <p:cNvSpPr/>
            <p:nvPr/>
          </p:nvSpPr>
          <p:spPr>
            <a:xfrm>
              <a:off x="2560049" y="3502281"/>
              <a:ext cx="44202" cy="67776"/>
            </a:xfrm>
            <a:custGeom>
              <a:avLst/>
              <a:gdLst/>
              <a:ahLst/>
              <a:cxnLst/>
              <a:rect l="l" t="t" r="r" b="b"/>
              <a:pathLst>
                <a:path w="57150" h="87629">
                  <a:moveTo>
                    <a:pt x="1320" y="0"/>
                  </a:moveTo>
                  <a:lnTo>
                    <a:pt x="0" y="87350"/>
                  </a:lnTo>
                  <a:lnTo>
                    <a:pt x="41996" y="38379"/>
                  </a:lnTo>
                  <a:lnTo>
                    <a:pt x="18465" y="38379"/>
                  </a:lnTo>
                  <a:lnTo>
                    <a:pt x="1320" y="0"/>
                  </a:lnTo>
                  <a:close/>
                </a:path>
                <a:path w="57150" h="87629">
                  <a:moveTo>
                    <a:pt x="56743" y="21183"/>
                  </a:moveTo>
                  <a:lnTo>
                    <a:pt x="18465"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8" name="object 104">
              <a:extLst>
                <a:ext uri="{FF2B5EF4-FFF2-40B4-BE49-F238E27FC236}">
                  <a16:creationId xmlns:a16="http://schemas.microsoft.com/office/drawing/2014/main" id="{28CC4824-9467-4CE9-A40B-60D38780B0DF}"/>
                </a:ext>
              </a:extLst>
            </p:cNvPr>
            <p:cNvSpPr/>
            <p:nvPr/>
          </p:nvSpPr>
          <p:spPr>
            <a:xfrm>
              <a:off x="2560040"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9" name="object 105">
              <a:extLst>
                <a:ext uri="{FF2B5EF4-FFF2-40B4-BE49-F238E27FC236}">
                  <a16:creationId xmlns:a16="http://schemas.microsoft.com/office/drawing/2014/main" id="{D9038805-D3B8-45DD-8A0B-6F54F5B85B82}"/>
                </a:ext>
              </a:extLst>
            </p:cNvPr>
            <p:cNvSpPr/>
            <p:nvPr/>
          </p:nvSpPr>
          <p:spPr>
            <a:xfrm>
              <a:off x="2818270"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0" name="object 106">
              <a:extLst>
                <a:ext uri="{FF2B5EF4-FFF2-40B4-BE49-F238E27FC236}">
                  <a16:creationId xmlns:a16="http://schemas.microsoft.com/office/drawing/2014/main" id="{0A7CCE3B-9189-4399-9DEB-BF08E932A62D}"/>
                </a:ext>
              </a:extLst>
            </p:cNvPr>
            <p:cNvSpPr/>
            <p:nvPr/>
          </p:nvSpPr>
          <p:spPr>
            <a:xfrm>
              <a:off x="3081612"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1" name="object 107">
              <a:extLst>
                <a:ext uri="{FF2B5EF4-FFF2-40B4-BE49-F238E27FC236}">
                  <a16:creationId xmlns:a16="http://schemas.microsoft.com/office/drawing/2014/main" id="{2EC56E3A-E46A-47E1-A6E6-A44200404FAC}"/>
                </a:ext>
              </a:extLst>
            </p:cNvPr>
            <p:cNvSpPr/>
            <p:nvPr/>
          </p:nvSpPr>
          <p:spPr>
            <a:xfrm>
              <a:off x="3081604"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2" name="object 108">
              <a:extLst>
                <a:ext uri="{FF2B5EF4-FFF2-40B4-BE49-F238E27FC236}">
                  <a16:creationId xmlns:a16="http://schemas.microsoft.com/office/drawing/2014/main" id="{2FEEE5A8-F026-4ED5-AED8-89219135D341}"/>
                </a:ext>
              </a:extLst>
            </p:cNvPr>
            <p:cNvSpPr/>
            <p:nvPr/>
          </p:nvSpPr>
          <p:spPr>
            <a:xfrm>
              <a:off x="2818270" y="2875902"/>
              <a:ext cx="857518" cy="678745"/>
            </a:xfrm>
            <a:custGeom>
              <a:avLst/>
              <a:gdLst/>
              <a:ahLst/>
              <a:cxnLst/>
              <a:rect l="l" t="t" r="r" b="b"/>
              <a:pathLst>
                <a:path w="1108710" h="877570">
                  <a:moveTo>
                    <a:pt x="0" y="0"/>
                  </a:moveTo>
                  <a:lnTo>
                    <a:pt x="0" y="0"/>
                  </a:lnTo>
                  <a:lnTo>
                    <a:pt x="110851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3" name="object 109">
              <a:extLst>
                <a:ext uri="{FF2B5EF4-FFF2-40B4-BE49-F238E27FC236}">
                  <a16:creationId xmlns:a16="http://schemas.microsoft.com/office/drawing/2014/main" id="{F6D84C33-EF92-4DB9-8A1C-D2B090CFFF0F}"/>
                </a:ext>
              </a:extLst>
            </p:cNvPr>
            <p:cNvSpPr/>
            <p:nvPr/>
          </p:nvSpPr>
          <p:spPr>
            <a:xfrm>
              <a:off x="3643999" y="3521730"/>
              <a:ext cx="63356" cy="57463"/>
            </a:xfrm>
            <a:custGeom>
              <a:avLst/>
              <a:gdLst/>
              <a:ahLst/>
              <a:cxnLst/>
              <a:rect l="l" t="t" r="r" b="b"/>
              <a:pathLst>
                <a:path w="81914" h="74295">
                  <a:moveTo>
                    <a:pt x="36957" y="0"/>
                  </a:moveTo>
                  <a:lnTo>
                    <a:pt x="40919" y="42354"/>
                  </a:lnTo>
                  <a:lnTo>
                    <a:pt x="0" y="46316"/>
                  </a:lnTo>
                  <a:lnTo>
                    <a:pt x="8182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4" name="object 110">
              <a:extLst>
                <a:ext uri="{FF2B5EF4-FFF2-40B4-BE49-F238E27FC236}">
                  <a16:creationId xmlns:a16="http://schemas.microsoft.com/office/drawing/2014/main" id="{1C7B057D-AD82-48AC-8A24-B3A952676FFC}"/>
                </a:ext>
              </a:extLst>
            </p:cNvPr>
            <p:cNvSpPr/>
            <p:nvPr/>
          </p:nvSpPr>
          <p:spPr>
            <a:xfrm>
              <a:off x="3643995" y="3521737"/>
              <a:ext cx="63356" cy="57463"/>
            </a:xfrm>
            <a:custGeom>
              <a:avLst/>
              <a:gdLst/>
              <a:ahLst/>
              <a:cxnLst/>
              <a:rect l="l" t="t" r="r" b="b"/>
              <a:pathLst>
                <a:path w="81914" h="74295">
                  <a:moveTo>
                    <a:pt x="40909" y="42346"/>
                  </a:moveTo>
                  <a:lnTo>
                    <a:pt x="0" y="46316"/>
                  </a:lnTo>
                  <a:lnTo>
                    <a:pt x="81818" y="74106"/>
                  </a:lnTo>
                  <a:lnTo>
                    <a:pt x="3695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5" name="object 111">
              <a:extLst>
                <a:ext uri="{FF2B5EF4-FFF2-40B4-BE49-F238E27FC236}">
                  <a16:creationId xmlns:a16="http://schemas.microsoft.com/office/drawing/2014/main" id="{93414FAD-32D8-40E9-B0CD-F39C7D8BB3B0}"/>
                </a:ext>
              </a:extLst>
            </p:cNvPr>
            <p:cNvSpPr/>
            <p:nvPr/>
          </p:nvSpPr>
          <p:spPr>
            <a:xfrm>
              <a:off x="3408219"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6" name="object 112">
              <a:extLst>
                <a:ext uri="{FF2B5EF4-FFF2-40B4-BE49-F238E27FC236}">
                  <a16:creationId xmlns:a16="http://schemas.microsoft.com/office/drawing/2014/main" id="{F079EBCF-829D-4B7E-80F2-F017ED150D71}"/>
                </a:ext>
              </a:extLst>
            </p:cNvPr>
            <p:cNvSpPr/>
            <p:nvPr/>
          </p:nvSpPr>
          <p:spPr>
            <a:xfrm>
              <a:off x="3671561"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7" name="object 113">
              <a:extLst>
                <a:ext uri="{FF2B5EF4-FFF2-40B4-BE49-F238E27FC236}">
                  <a16:creationId xmlns:a16="http://schemas.microsoft.com/office/drawing/2014/main" id="{39C201DF-E283-4780-A3D0-36CF392EE33D}"/>
                </a:ext>
              </a:extLst>
            </p:cNvPr>
            <p:cNvSpPr/>
            <p:nvPr/>
          </p:nvSpPr>
          <p:spPr>
            <a:xfrm>
              <a:off x="3671553"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8" name="object 114">
              <a:extLst>
                <a:ext uri="{FF2B5EF4-FFF2-40B4-BE49-F238E27FC236}">
                  <a16:creationId xmlns:a16="http://schemas.microsoft.com/office/drawing/2014/main" id="{C4882BBD-989F-492D-BE0D-FA6002B99BFC}"/>
                </a:ext>
              </a:extLst>
            </p:cNvPr>
            <p:cNvSpPr/>
            <p:nvPr/>
          </p:nvSpPr>
          <p:spPr>
            <a:xfrm>
              <a:off x="3164279"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9" name="object 115">
              <a:extLst>
                <a:ext uri="{FF2B5EF4-FFF2-40B4-BE49-F238E27FC236}">
                  <a16:creationId xmlns:a16="http://schemas.microsoft.com/office/drawing/2014/main" id="{83A5F962-676B-4BBC-A8B1-7A8D128C1B96}"/>
                </a:ext>
              </a:extLst>
            </p:cNvPr>
            <p:cNvSpPr/>
            <p:nvPr/>
          </p:nvSpPr>
          <p:spPr>
            <a:xfrm>
              <a:off x="3151019" y="3502281"/>
              <a:ext cx="43220" cy="67776"/>
            </a:xfrm>
            <a:custGeom>
              <a:avLst/>
              <a:gdLst/>
              <a:ahLst/>
              <a:cxnLst/>
              <a:rect l="l" t="t" r="r" b="b"/>
              <a:pathLst>
                <a:path w="55879" h="87629">
                  <a:moveTo>
                    <a:pt x="0" y="0"/>
                  </a:moveTo>
                  <a:lnTo>
                    <a:pt x="0" y="87350"/>
                  </a:lnTo>
                  <a:lnTo>
                    <a:pt x="41019" y="38379"/>
                  </a:lnTo>
                  <a:lnTo>
                    <a:pt x="17157" y="38379"/>
                  </a:lnTo>
                  <a:lnTo>
                    <a:pt x="0" y="0"/>
                  </a:lnTo>
                  <a:close/>
                </a:path>
                <a:path w="55879" h="87629">
                  <a:moveTo>
                    <a:pt x="55422" y="21183"/>
                  </a:moveTo>
                  <a:lnTo>
                    <a:pt x="17157" y="38379"/>
                  </a:lnTo>
                  <a:lnTo>
                    <a:pt x="41019" y="38379"/>
                  </a:lnTo>
                  <a:lnTo>
                    <a:pt x="55422"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0" name="object 116">
              <a:extLst>
                <a:ext uri="{FF2B5EF4-FFF2-40B4-BE49-F238E27FC236}">
                  <a16:creationId xmlns:a16="http://schemas.microsoft.com/office/drawing/2014/main" id="{7CC2FFC1-F5DA-4657-B513-9D733920827F}"/>
                </a:ext>
              </a:extLst>
            </p:cNvPr>
            <p:cNvSpPr/>
            <p:nvPr/>
          </p:nvSpPr>
          <p:spPr>
            <a:xfrm>
              <a:off x="3151010"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1" name="object 117">
              <a:extLst>
                <a:ext uri="{FF2B5EF4-FFF2-40B4-BE49-F238E27FC236}">
                  <a16:creationId xmlns:a16="http://schemas.microsoft.com/office/drawing/2014/main" id="{E6839D4D-D550-4B0E-9132-6F27DB6F3854}"/>
                </a:ext>
              </a:extLst>
            </p:cNvPr>
            <p:cNvSpPr/>
            <p:nvPr/>
          </p:nvSpPr>
          <p:spPr>
            <a:xfrm>
              <a:off x="2603929" y="2875902"/>
              <a:ext cx="804476" cy="676781"/>
            </a:xfrm>
            <a:custGeom>
              <a:avLst/>
              <a:gdLst/>
              <a:ahLst/>
              <a:cxnLst/>
              <a:rect l="l" t="t" r="r" b="b"/>
              <a:pathLst>
                <a:path w="1040129" h="875029">
                  <a:moveTo>
                    <a:pt x="1039889" y="0"/>
                  </a:moveTo>
                  <a:lnTo>
                    <a:pt x="103988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2" name="object 118">
              <a:extLst>
                <a:ext uri="{FF2B5EF4-FFF2-40B4-BE49-F238E27FC236}">
                  <a16:creationId xmlns:a16="http://schemas.microsoft.com/office/drawing/2014/main" id="{BF054C41-0D9B-46C8-80C2-7C81CB5692F6}"/>
                </a:ext>
              </a:extLst>
            </p:cNvPr>
            <p:cNvSpPr/>
            <p:nvPr/>
          </p:nvSpPr>
          <p:spPr>
            <a:xfrm>
              <a:off x="2572298" y="3519688"/>
              <a:ext cx="63356" cy="58445"/>
            </a:xfrm>
            <a:custGeom>
              <a:avLst/>
              <a:gdLst/>
              <a:ahLst/>
              <a:cxnLst/>
              <a:rect l="l" t="t" r="r" b="b"/>
              <a:pathLst>
                <a:path w="81914" h="75564">
                  <a:moveTo>
                    <a:pt x="43548" y="0"/>
                  </a:moveTo>
                  <a:lnTo>
                    <a:pt x="0" y="75425"/>
                  </a:lnTo>
                  <a:lnTo>
                    <a:pt x="81813" y="46316"/>
                  </a:lnTo>
                  <a:lnTo>
                    <a:pt x="40906"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3" name="object 119">
              <a:extLst>
                <a:ext uri="{FF2B5EF4-FFF2-40B4-BE49-F238E27FC236}">
                  <a16:creationId xmlns:a16="http://schemas.microsoft.com/office/drawing/2014/main" id="{D8F682BF-D85D-43A4-9081-9410F3B86BB4}"/>
                </a:ext>
              </a:extLst>
            </p:cNvPr>
            <p:cNvSpPr/>
            <p:nvPr/>
          </p:nvSpPr>
          <p:spPr>
            <a:xfrm>
              <a:off x="2572289" y="3519690"/>
              <a:ext cx="63356" cy="58445"/>
            </a:xfrm>
            <a:custGeom>
              <a:avLst/>
              <a:gdLst/>
              <a:ahLst/>
              <a:cxnLst/>
              <a:rect l="l" t="t" r="r" b="b"/>
              <a:pathLst>
                <a:path w="81914" h="75564">
                  <a:moveTo>
                    <a:pt x="40909" y="42346"/>
                  </a:moveTo>
                  <a:lnTo>
                    <a:pt x="43548" y="0"/>
                  </a:lnTo>
                  <a:lnTo>
                    <a:pt x="0" y="75429"/>
                  </a:lnTo>
                  <a:lnTo>
                    <a:pt x="81818" y="46316"/>
                  </a:lnTo>
                  <a:lnTo>
                    <a:pt x="4090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4" name="object 120">
              <a:extLst>
                <a:ext uri="{FF2B5EF4-FFF2-40B4-BE49-F238E27FC236}">
                  <a16:creationId xmlns:a16="http://schemas.microsoft.com/office/drawing/2014/main" id="{DE525F83-EBF1-4959-AE7D-6A8A069C5EAD}"/>
                </a:ext>
              </a:extLst>
            </p:cNvPr>
            <p:cNvSpPr/>
            <p:nvPr/>
          </p:nvSpPr>
          <p:spPr>
            <a:xfrm>
              <a:off x="2022147"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5" name="object 121">
              <a:extLst>
                <a:ext uri="{FF2B5EF4-FFF2-40B4-BE49-F238E27FC236}">
                  <a16:creationId xmlns:a16="http://schemas.microsoft.com/office/drawing/2014/main" id="{D7AD0266-E98F-4669-BA04-595B58C6745B}"/>
                </a:ext>
              </a:extLst>
            </p:cNvPr>
            <p:cNvSpPr/>
            <p:nvPr/>
          </p:nvSpPr>
          <p:spPr>
            <a:xfrm>
              <a:off x="1986426" y="3535040"/>
              <a:ext cx="66794" cy="49113"/>
            </a:xfrm>
            <a:custGeom>
              <a:avLst/>
              <a:gdLst/>
              <a:ahLst/>
              <a:cxnLst/>
              <a:rect l="l" t="t" r="r" b="b"/>
              <a:pathLst>
                <a:path w="86360" h="63500">
                  <a:moveTo>
                    <a:pt x="59385" y="0"/>
                  </a:moveTo>
                  <a:lnTo>
                    <a:pt x="0" y="63512"/>
                  </a:lnTo>
                  <a:lnTo>
                    <a:pt x="85775" y="54254"/>
                  </a:lnTo>
                  <a:lnTo>
                    <a:pt x="46189" y="41021"/>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6" name="object 122">
              <a:extLst>
                <a:ext uri="{FF2B5EF4-FFF2-40B4-BE49-F238E27FC236}">
                  <a16:creationId xmlns:a16="http://schemas.microsoft.com/office/drawing/2014/main" id="{4C157627-46E3-4744-BE02-49C116E82507}"/>
                </a:ext>
              </a:extLst>
            </p:cNvPr>
            <p:cNvSpPr/>
            <p:nvPr/>
          </p:nvSpPr>
          <p:spPr>
            <a:xfrm>
              <a:off x="1986423" y="3535043"/>
              <a:ext cx="66794" cy="49604"/>
            </a:xfrm>
            <a:custGeom>
              <a:avLst/>
              <a:gdLst/>
              <a:ahLst/>
              <a:cxnLst/>
              <a:rect l="l" t="t" r="r" b="b"/>
              <a:pathLst>
                <a:path w="86360" h="64135">
                  <a:moveTo>
                    <a:pt x="46187" y="41023"/>
                  </a:moveTo>
                  <a:lnTo>
                    <a:pt x="59384" y="0"/>
                  </a:lnTo>
                  <a:lnTo>
                    <a:pt x="0" y="63519"/>
                  </a:lnTo>
                  <a:lnTo>
                    <a:pt x="85777" y="54256"/>
                  </a:lnTo>
                  <a:lnTo>
                    <a:pt x="46187" y="41023"/>
                  </a:lnTo>
                  <a:close/>
                </a:path>
              </a:pathLst>
            </a:custGeom>
            <a:ln w="2644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7" name="object 123">
              <a:extLst>
                <a:ext uri="{FF2B5EF4-FFF2-40B4-BE49-F238E27FC236}">
                  <a16:creationId xmlns:a16="http://schemas.microsoft.com/office/drawing/2014/main" id="{877A13E3-2611-4336-9550-855A6680D953}"/>
                </a:ext>
              </a:extLst>
            </p:cNvPr>
            <p:cNvSpPr/>
            <p:nvPr/>
          </p:nvSpPr>
          <p:spPr>
            <a:xfrm>
              <a:off x="3755248"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8" name="object 124">
              <a:extLst>
                <a:ext uri="{FF2B5EF4-FFF2-40B4-BE49-F238E27FC236}">
                  <a16:creationId xmlns:a16="http://schemas.microsoft.com/office/drawing/2014/main" id="{F593DA1C-D020-40D9-ACF5-C09A317E01F4}"/>
                </a:ext>
              </a:extLst>
            </p:cNvPr>
            <p:cNvSpPr/>
            <p:nvPr/>
          </p:nvSpPr>
          <p:spPr>
            <a:xfrm>
              <a:off x="3740968" y="3502281"/>
              <a:ext cx="44202" cy="67776"/>
            </a:xfrm>
            <a:custGeom>
              <a:avLst/>
              <a:gdLst/>
              <a:ahLst/>
              <a:cxnLst/>
              <a:rect l="l" t="t" r="r" b="b"/>
              <a:pathLst>
                <a:path w="57150" h="87629">
                  <a:moveTo>
                    <a:pt x="1320" y="0"/>
                  </a:moveTo>
                  <a:lnTo>
                    <a:pt x="0" y="87350"/>
                  </a:lnTo>
                  <a:lnTo>
                    <a:pt x="41996" y="38379"/>
                  </a:lnTo>
                  <a:lnTo>
                    <a:pt x="18478" y="38379"/>
                  </a:lnTo>
                  <a:lnTo>
                    <a:pt x="1320" y="0"/>
                  </a:lnTo>
                  <a:close/>
                </a:path>
                <a:path w="57150" h="87629">
                  <a:moveTo>
                    <a:pt x="56743" y="21183"/>
                  </a:moveTo>
                  <a:lnTo>
                    <a:pt x="18478"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9" name="object 125">
              <a:extLst>
                <a:ext uri="{FF2B5EF4-FFF2-40B4-BE49-F238E27FC236}">
                  <a16:creationId xmlns:a16="http://schemas.microsoft.com/office/drawing/2014/main" id="{61FD0C8A-BB9A-49B7-85FD-4754EFCBD8C9}"/>
                </a:ext>
              </a:extLst>
            </p:cNvPr>
            <p:cNvSpPr/>
            <p:nvPr/>
          </p:nvSpPr>
          <p:spPr>
            <a:xfrm>
              <a:off x="3740958"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0" name="object 126">
              <a:extLst>
                <a:ext uri="{FF2B5EF4-FFF2-40B4-BE49-F238E27FC236}">
                  <a16:creationId xmlns:a16="http://schemas.microsoft.com/office/drawing/2014/main" id="{63C7D9A3-ED80-42F6-9600-F13B9C18E563}"/>
                </a:ext>
              </a:extLst>
            </p:cNvPr>
            <p:cNvSpPr/>
            <p:nvPr/>
          </p:nvSpPr>
          <p:spPr>
            <a:xfrm>
              <a:off x="3193878"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1" name="object 127">
              <a:extLst>
                <a:ext uri="{FF2B5EF4-FFF2-40B4-BE49-F238E27FC236}">
                  <a16:creationId xmlns:a16="http://schemas.microsoft.com/office/drawing/2014/main" id="{19647416-4197-42C3-B8E8-7177F3E23781}"/>
                </a:ext>
              </a:extLst>
            </p:cNvPr>
            <p:cNvSpPr/>
            <p:nvPr/>
          </p:nvSpPr>
          <p:spPr>
            <a:xfrm>
              <a:off x="3163269" y="3519688"/>
              <a:ext cx="63356" cy="58445"/>
            </a:xfrm>
            <a:custGeom>
              <a:avLst/>
              <a:gdLst/>
              <a:ahLst/>
              <a:cxnLst/>
              <a:rect l="l" t="t" r="r" b="b"/>
              <a:pathLst>
                <a:path w="81914"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2" name="object 128">
              <a:extLst>
                <a:ext uri="{FF2B5EF4-FFF2-40B4-BE49-F238E27FC236}">
                  <a16:creationId xmlns:a16="http://schemas.microsoft.com/office/drawing/2014/main" id="{85FF7BB2-09C5-431F-A7B7-7819B0C2B587}"/>
                </a:ext>
              </a:extLst>
            </p:cNvPr>
            <p:cNvSpPr/>
            <p:nvPr/>
          </p:nvSpPr>
          <p:spPr>
            <a:xfrm>
              <a:off x="3163258"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3" name="object 129">
              <a:extLst>
                <a:ext uri="{FF2B5EF4-FFF2-40B4-BE49-F238E27FC236}">
                  <a16:creationId xmlns:a16="http://schemas.microsoft.com/office/drawing/2014/main" id="{3F486B84-8B95-45F8-B69B-413D6E6FE2C5}"/>
                </a:ext>
              </a:extLst>
            </p:cNvPr>
            <p:cNvSpPr/>
            <p:nvPr/>
          </p:nvSpPr>
          <p:spPr>
            <a:xfrm>
              <a:off x="2612095" y="2875902"/>
              <a:ext cx="1387450" cy="691023"/>
            </a:xfrm>
            <a:custGeom>
              <a:avLst/>
              <a:gdLst/>
              <a:ahLst/>
              <a:cxnLst/>
              <a:rect l="l" t="t" r="r" b="b"/>
              <a:pathLst>
                <a:path w="1793875" h="893445">
                  <a:moveTo>
                    <a:pt x="1793413" y="0"/>
                  </a:moveTo>
                  <a:lnTo>
                    <a:pt x="1793413"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4" name="object 130">
              <a:extLst>
                <a:ext uri="{FF2B5EF4-FFF2-40B4-BE49-F238E27FC236}">
                  <a16:creationId xmlns:a16="http://schemas.microsoft.com/office/drawing/2014/main" id="{0AB81A01-8048-4492-8BD2-FB6F8221C77A}"/>
                </a:ext>
              </a:extLst>
            </p:cNvPr>
            <p:cNvSpPr/>
            <p:nvPr/>
          </p:nvSpPr>
          <p:spPr>
            <a:xfrm>
              <a:off x="2576375" y="3535040"/>
              <a:ext cx="67776" cy="49113"/>
            </a:xfrm>
            <a:custGeom>
              <a:avLst/>
              <a:gdLst/>
              <a:ahLst/>
              <a:cxnLst/>
              <a:rect l="l" t="t" r="r" b="b"/>
              <a:pathLst>
                <a:path w="87629" h="63500">
                  <a:moveTo>
                    <a:pt x="60706" y="0"/>
                  </a:moveTo>
                  <a:lnTo>
                    <a:pt x="0" y="63512"/>
                  </a:lnTo>
                  <a:lnTo>
                    <a:pt x="87096" y="54254"/>
                  </a:lnTo>
                  <a:lnTo>
                    <a:pt x="46189"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5" name="object 131">
              <a:extLst>
                <a:ext uri="{FF2B5EF4-FFF2-40B4-BE49-F238E27FC236}">
                  <a16:creationId xmlns:a16="http://schemas.microsoft.com/office/drawing/2014/main" id="{91AF0CFF-31C7-4112-AFED-9292850C12E0}"/>
                </a:ext>
              </a:extLst>
            </p:cNvPr>
            <p:cNvSpPr/>
            <p:nvPr/>
          </p:nvSpPr>
          <p:spPr>
            <a:xfrm>
              <a:off x="2576372" y="3535043"/>
              <a:ext cx="67776" cy="49604"/>
            </a:xfrm>
            <a:custGeom>
              <a:avLst/>
              <a:gdLst/>
              <a:ahLst/>
              <a:cxnLst/>
              <a:rect l="l" t="t" r="r" b="b"/>
              <a:pathLst>
                <a:path w="87629" h="64135">
                  <a:moveTo>
                    <a:pt x="46187" y="41023"/>
                  </a:moveTo>
                  <a:lnTo>
                    <a:pt x="60704" y="0"/>
                  </a:lnTo>
                  <a:lnTo>
                    <a:pt x="0" y="63519"/>
                  </a:lnTo>
                  <a:lnTo>
                    <a:pt x="87097" y="54256"/>
                  </a:lnTo>
                  <a:lnTo>
                    <a:pt x="4618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6" name="object 132">
              <a:extLst>
                <a:ext uri="{FF2B5EF4-FFF2-40B4-BE49-F238E27FC236}">
                  <a16:creationId xmlns:a16="http://schemas.microsoft.com/office/drawing/2014/main" id="{02DB0C72-EB7D-46CE-A85C-7D7C92D78A81}"/>
                </a:ext>
              </a:extLst>
            </p:cNvPr>
            <p:cNvSpPr/>
            <p:nvPr/>
          </p:nvSpPr>
          <p:spPr>
            <a:xfrm>
              <a:off x="2025208" y="2875902"/>
              <a:ext cx="1974354" cy="698390"/>
            </a:xfrm>
            <a:custGeom>
              <a:avLst/>
              <a:gdLst/>
              <a:ahLst/>
              <a:cxnLst/>
              <a:rect l="l" t="t" r="r" b="b"/>
              <a:pathLst>
                <a:path w="2552700" h="902970">
                  <a:moveTo>
                    <a:pt x="2552216" y="0"/>
                  </a:moveTo>
                  <a:lnTo>
                    <a:pt x="2552216" y="0"/>
                  </a:lnTo>
                  <a:lnTo>
                    <a:pt x="0" y="902509"/>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7" name="object 133">
              <a:extLst>
                <a:ext uri="{FF2B5EF4-FFF2-40B4-BE49-F238E27FC236}">
                  <a16:creationId xmlns:a16="http://schemas.microsoft.com/office/drawing/2014/main" id="{CC623057-5503-4036-A7B6-E612E1315088}"/>
                </a:ext>
              </a:extLst>
            </p:cNvPr>
            <p:cNvSpPr/>
            <p:nvPr/>
          </p:nvSpPr>
          <p:spPr>
            <a:xfrm>
              <a:off x="1987448" y="3545275"/>
              <a:ext cx="67776" cy="43220"/>
            </a:xfrm>
            <a:custGeom>
              <a:avLst/>
              <a:gdLst/>
              <a:ahLst/>
              <a:cxnLst/>
              <a:rect l="l" t="t" r="r" b="b"/>
              <a:pathLst>
                <a:path w="87630" h="55879">
                  <a:moveTo>
                    <a:pt x="67297" y="0"/>
                  </a:moveTo>
                  <a:lnTo>
                    <a:pt x="0" y="54254"/>
                  </a:lnTo>
                  <a:lnTo>
                    <a:pt x="87096" y="55575"/>
                  </a:lnTo>
                  <a:lnTo>
                    <a:pt x="48831" y="37045"/>
                  </a:lnTo>
                  <a:lnTo>
                    <a:pt x="6729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8" name="object 134">
              <a:extLst>
                <a:ext uri="{FF2B5EF4-FFF2-40B4-BE49-F238E27FC236}">
                  <a16:creationId xmlns:a16="http://schemas.microsoft.com/office/drawing/2014/main" id="{C564B90A-C314-45C2-9680-8BF37631801C}"/>
                </a:ext>
              </a:extLst>
            </p:cNvPr>
            <p:cNvSpPr/>
            <p:nvPr/>
          </p:nvSpPr>
          <p:spPr>
            <a:xfrm>
              <a:off x="1987444" y="3545278"/>
              <a:ext cx="67776" cy="43220"/>
            </a:xfrm>
            <a:custGeom>
              <a:avLst/>
              <a:gdLst/>
              <a:ahLst/>
              <a:cxnLst/>
              <a:rect l="l" t="t" r="r" b="b"/>
              <a:pathLst>
                <a:path w="87630" h="55879">
                  <a:moveTo>
                    <a:pt x="48827" y="37053"/>
                  </a:moveTo>
                  <a:lnTo>
                    <a:pt x="67302" y="0"/>
                  </a:lnTo>
                  <a:lnTo>
                    <a:pt x="0" y="54256"/>
                  </a:lnTo>
                  <a:lnTo>
                    <a:pt x="87097" y="55579"/>
                  </a:lnTo>
                  <a:lnTo>
                    <a:pt x="48827" y="37053"/>
                  </a:lnTo>
                  <a:close/>
                </a:path>
              </a:pathLst>
            </a:custGeom>
            <a:ln w="2644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9" name="object 135">
              <a:extLst>
                <a:ext uri="{FF2B5EF4-FFF2-40B4-BE49-F238E27FC236}">
                  <a16:creationId xmlns:a16="http://schemas.microsoft.com/office/drawing/2014/main" id="{BD28773D-02F5-489D-B1CE-4E54B9051DF7}"/>
                </a:ext>
              </a:extLst>
            </p:cNvPr>
            <p:cNvSpPr/>
            <p:nvPr/>
          </p:nvSpPr>
          <p:spPr>
            <a:xfrm>
              <a:off x="6998805"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0" name="object 136">
              <a:extLst>
                <a:ext uri="{FF2B5EF4-FFF2-40B4-BE49-F238E27FC236}">
                  <a16:creationId xmlns:a16="http://schemas.microsoft.com/office/drawing/2014/main" id="{3015FF22-3BBE-4CAB-9A73-105EEA27B6E5}"/>
                </a:ext>
              </a:extLst>
            </p:cNvPr>
            <p:cNvSpPr/>
            <p:nvPr/>
          </p:nvSpPr>
          <p:spPr>
            <a:xfrm>
              <a:off x="699877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1" name="object 137">
              <a:extLst>
                <a:ext uri="{FF2B5EF4-FFF2-40B4-BE49-F238E27FC236}">
                  <a16:creationId xmlns:a16="http://schemas.microsoft.com/office/drawing/2014/main" id="{155431A4-05CC-4E5B-85E2-7FEC79845215}"/>
                </a:ext>
              </a:extLst>
            </p:cNvPr>
            <p:cNvSpPr/>
            <p:nvPr/>
          </p:nvSpPr>
          <p:spPr>
            <a:xfrm>
              <a:off x="6380273"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2" name="object 138">
              <a:extLst>
                <a:ext uri="{FF2B5EF4-FFF2-40B4-BE49-F238E27FC236}">
                  <a16:creationId xmlns:a16="http://schemas.microsoft.com/office/drawing/2014/main" id="{E6852EC4-0B37-4607-BF05-22AB62A575BA}"/>
                </a:ext>
              </a:extLst>
            </p:cNvPr>
            <p:cNvSpPr/>
            <p:nvPr/>
          </p:nvSpPr>
          <p:spPr>
            <a:xfrm>
              <a:off x="6380250"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3" name="object 139">
              <a:extLst>
                <a:ext uri="{FF2B5EF4-FFF2-40B4-BE49-F238E27FC236}">
                  <a16:creationId xmlns:a16="http://schemas.microsoft.com/office/drawing/2014/main" id="{D633C445-01DB-4A4B-8E98-3542BB457BD3}"/>
                </a:ext>
              </a:extLst>
            </p:cNvPr>
            <p:cNvSpPr/>
            <p:nvPr/>
          </p:nvSpPr>
          <p:spPr>
            <a:xfrm>
              <a:off x="5199353"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4" name="object 140">
              <a:extLst>
                <a:ext uri="{FF2B5EF4-FFF2-40B4-BE49-F238E27FC236}">
                  <a16:creationId xmlns:a16="http://schemas.microsoft.com/office/drawing/2014/main" id="{5D1913B4-AB2D-4EA3-851D-30B43F31D1E1}"/>
                </a:ext>
              </a:extLst>
            </p:cNvPr>
            <p:cNvSpPr/>
            <p:nvPr/>
          </p:nvSpPr>
          <p:spPr>
            <a:xfrm>
              <a:off x="5199333"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5" name="object 141">
              <a:extLst>
                <a:ext uri="{FF2B5EF4-FFF2-40B4-BE49-F238E27FC236}">
                  <a16:creationId xmlns:a16="http://schemas.microsoft.com/office/drawing/2014/main" id="{1FAC02EA-666E-4C6D-8546-DC79D29FD67A}"/>
                </a:ext>
              </a:extLst>
            </p:cNvPr>
            <p:cNvSpPr/>
            <p:nvPr/>
          </p:nvSpPr>
          <p:spPr>
            <a:xfrm>
              <a:off x="6321071"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6" name="object 142">
              <a:extLst>
                <a:ext uri="{FF2B5EF4-FFF2-40B4-BE49-F238E27FC236}">
                  <a16:creationId xmlns:a16="http://schemas.microsoft.com/office/drawing/2014/main" id="{082DCB06-0EC9-4273-AC34-9DBF6D3B241A}"/>
                </a:ext>
              </a:extLst>
            </p:cNvPr>
            <p:cNvSpPr/>
            <p:nvPr/>
          </p:nvSpPr>
          <p:spPr>
            <a:xfrm>
              <a:off x="6321051"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7" name="object 143">
              <a:extLst>
                <a:ext uri="{FF2B5EF4-FFF2-40B4-BE49-F238E27FC236}">
                  <a16:creationId xmlns:a16="http://schemas.microsoft.com/office/drawing/2014/main" id="{39BC4304-4552-4A13-AE66-2365300D56AA}"/>
                </a:ext>
              </a:extLst>
            </p:cNvPr>
            <p:cNvSpPr/>
            <p:nvPr/>
          </p:nvSpPr>
          <p:spPr>
            <a:xfrm>
              <a:off x="5730101"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8" name="object 144">
              <a:extLst>
                <a:ext uri="{FF2B5EF4-FFF2-40B4-BE49-F238E27FC236}">
                  <a16:creationId xmlns:a16="http://schemas.microsoft.com/office/drawing/2014/main" id="{05B95CDA-E7F1-4BDD-97B7-D6CDFA5FC998}"/>
                </a:ext>
              </a:extLst>
            </p:cNvPr>
            <p:cNvSpPr/>
            <p:nvPr/>
          </p:nvSpPr>
          <p:spPr>
            <a:xfrm>
              <a:off x="5730082"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9" name="object 145">
              <a:extLst>
                <a:ext uri="{FF2B5EF4-FFF2-40B4-BE49-F238E27FC236}">
                  <a16:creationId xmlns:a16="http://schemas.microsoft.com/office/drawing/2014/main" id="{311BB7EC-175B-4D73-A5DC-427CDA0EFB24}"/>
                </a:ext>
              </a:extLst>
            </p:cNvPr>
            <p:cNvSpPr/>
            <p:nvPr/>
          </p:nvSpPr>
          <p:spPr>
            <a:xfrm>
              <a:off x="5466766"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0" name="object 146">
              <a:extLst>
                <a:ext uri="{FF2B5EF4-FFF2-40B4-BE49-F238E27FC236}">
                  <a16:creationId xmlns:a16="http://schemas.microsoft.com/office/drawing/2014/main" id="{1C70718B-44F5-43A5-B735-62C7125A1F48}"/>
                </a:ext>
              </a:extLst>
            </p:cNvPr>
            <p:cNvSpPr/>
            <p:nvPr/>
          </p:nvSpPr>
          <p:spPr>
            <a:xfrm>
              <a:off x="5466749"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1" name="object 147">
              <a:extLst>
                <a:ext uri="{FF2B5EF4-FFF2-40B4-BE49-F238E27FC236}">
                  <a16:creationId xmlns:a16="http://schemas.microsoft.com/office/drawing/2014/main" id="{0F628EBF-591C-4157-9F2B-612A1676CB48}"/>
                </a:ext>
              </a:extLst>
            </p:cNvPr>
            <p:cNvSpPr/>
            <p:nvPr/>
          </p:nvSpPr>
          <p:spPr>
            <a:xfrm>
              <a:off x="5702524"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2" name="object 148">
              <a:extLst>
                <a:ext uri="{FF2B5EF4-FFF2-40B4-BE49-F238E27FC236}">
                  <a16:creationId xmlns:a16="http://schemas.microsoft.com/office/drawing/2014/main" id="{4D05B04F-9E8A-4EC7-B59F-411617082B02}"/>
                </a:ext>
              </a:extLst>
            </p:cNvPr>
            <p:cNvSpPr/>
            <p:nvPr/>
          </p:nvSpPr>
          <p:spPr>
            <a:xfrm>
              <a:off x="5667844"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3" name="object 149">
              <a:extLst>
                <a:ext uri="{FF2B5EF4-FFF2-40B4-BE49-F238E27FC236}">
                  <a16:creationId xmlns:a16="http://schemas.microsoft.com/office/drawing/2014/main" id="{8EE264C4-A2F2-4661-8ED7-6BB51C623483}"/>
                </a:ext>
              </a:extLst>
            </p:cNvPr>
            <p:cNvSpPr/>
            <p:nvPr/>
          </p:nvSpPr>
          <p:spPr>
            <a:xfrm>
              <a:off x="5667820"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4" name="object 150">
              <a:extLst>
                <a:ext uri="{FF2B5EF4-FFF2-40B4-BE49-F238E27FC236}">
                  <a16:creationId xmlns:a16="http://schemas.microsoft.com/office/drawing/2014/main" id="{DEECC538-3EDA-4016-8038-CA1F3A09FE08}"/>
                </a:ext>
              </a:extLst>
            </p:cNvPr>
            <p:cNvSpPr/>
            <p:nvPr/>
          </p:nvSpPr>
          <p:spPr>
            <a:xfrm>
              <a:off x="5424901"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5" name="object 151">
              <a:extLst>
                <a:ext uri="{FF2B5EF4-FFF2-40B4-BE49-F238E27FC236}">
                  <a16:creationId xmlns:a16="http://schemas.microsoft.com/office/drawing/2014/main" id="{57EBCB6A-5F50-4DC2-AE74-BE02DAFCDAB5}"/>
                </a:ext>
              </a:extLst>
            </p:cNvPr>
            <p:cNvSpPr/>
            <p:nvPr/>
          </p:nvSpPr>
          <p:spPr>
            <a:xfrm>
              <a:off x="5587210"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6" name="object 152">
              <a:extLst>
                <a:ext uri="{FF2B5EF4-FFF2-40B4-BE49-F238E27FC236}">
                  <a16:creationId xmlns:a16="http://schemas.microsoft.com/office/drawing/2014/main" id="{ECC5E552-AA27-4EEB-B7A5-57A3594EC13B}"/>
                </a:ext>
              </a:extLst>
            </p:cNvPr>
            <p:cNvSpPr/>
            <p:nvPr/>
          </p:nvSpPr>
          <p:spPr>
            <a:xfrm>
              <a:off x="5587188"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7" name="object 153">
              <a:extLst>
                <a:ext uri="{FF2B5EF4-FFF2-40B4-BE49-F238E27FC236}">
                  <a16:creationId xmlns:a16="http://schemas.microsoft.com/office/drawing/2014/main" id="{1645FC38-8D4B-4F7C-A91D-FD3987330A54}"/>
                </a:ext>
              </a:extLst>
            </p:cNvPr>
            <p:cNvSpPr/>
            <p:nvPr/>
          </p:nvSpPr>
          <p:spPr>
            <a:xfrm>
              <a:off x="5642305"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8" name="object 154">
              <a:extLst>
                <a:ext uri="{FF2B5EF4-FFF2-40B4-BE49-F238E27FC236}">
                  <a16:creationId xmlns:a16="http://schemas.microsoft.com/office/drawing/2014/main" id="{70DFA60E-6D8B-4570-A982-CD16C0A36705}"/>
                </a:ext>
              </a:extLst>
            </p:cNvPr>
            <p:cNvSpPr/>
            <p:nvPr/>
          </p:nvSpPr>
          <p:spPr>
            <a:xfrm>
              <a:off x="6403749"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9" name="object 155">
              <a:extLst>
                <a:ext uri="{FF2B5EF4-FFF2-40B4-BE49-F238E27FC236}">
                  <a16:creationId xmlns:a16="http://schemas.microsoft.com/office/drawing/2014/main" id="{CF7247EF-3398-4915-A7E4-98D05131930F}"/>
                </a:ext>
              </a:extLst>
            </p:cNvPr>
            <p:cNvSpPr/>
            <p:nvPr/>
          </p:nvSpPr>
          <p:spPr>
            <a:xfrm>
              <a:off x="6403725"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0" name="object 156">
              <a:extLst>
                <a:ext uri="{FF2B5EF4-FFF2-40B4-BE49-F238E27FC236}">
                  <a16:creationId xmlns:a16="http://schemas.microsoft.com/office/drawing/2014/main" id="{7518137A-EB90-4733-9C81-DCA9E86FF7A3}"/>
                </a:ext>
              </a:extLst>
            </p:cNvPr>
            <p:cNvSpPr/>
            <p:nvPr/>
          </p:nvSpPr>
          <p:spPr>
            <a:xfrm>
              <a:off x="7238665"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1" name="object 157">
              <a:extLst>
                <a:ext uri="{FF2B5EF4-FFF2-40B4-BE49-F238E27FC236}">
                  <a16:creationId xmlns:a16="http://schemas.microsoft.com/office/drawing/2014/main" id="{F1E2D3A2-2F25-45CA-8584-37EAC279FABD}"/>
                </a:ext>
              </a:extLst>
            </p:cNvPr>
            <p:cNvSpPr/>
            <p:nvPr/>
          </p:nvSpPr>
          <p:spPr>
            <a:xfrm>
              <a:off x="7238635"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2" name="object 158">
              <a:extLst>
                <a:ext uri="{FF2B5EF4-FFF2-40B4-BE49-F238E27FC236}">
                  <a16:creationId xmlns:a16="http://schemas.microsoft.com/office/drawing/2014/main" id="{93146112-B105-4DE9-935B-B9AF03549B23}"/>
                </a:ext>
              </a:extLst>
            </p:cNvPr>
            <p:cNvSpPr/>
            <p:nvPr/>
          </p:nvSpPr>
          <p:spPr>
            <a:xfrm>
              <a:off x="6647694"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3" name="object 159">
              <a:extLst>
                <a:ext uri="{FF2B5EF4-FFF2-40B4-BE49-F238E27FC236}">
                  <a16:creationId xmlns:a16="http://schemas.microsoft.com/office/drawing/2014/main" id="{2C6D9E0B-5C3B-4EB6-B74D-DB6B0309DBF7}"/>
                </a:ext>
              </a:extLst>
            </p:cNvPr>
            <p:cNvSpPr/>
            <p:nvPr/>
          </p:nvSpPr>
          <p:spPr>
            <a:xfrm>
              <a:off x="6648686"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4" name="object 160">
              <a:extLst>
                <a:ext uri="{FF2B5EF4-FFF2-40B4-BE49-F238E27FC236}">
                  <a16:creationId xmlns:a16="http://schemas.microsoft.com/office/drawing/2014/main" id="{85E2D162-A9D9-42A3-A4C7-0CD9113C6C46}"/>
                </a:ext>
              </a:extLst>
            </p:cNvPr>
            <p:cNvSpPr/>
            <p:nvPr/>
          </p:nvSpPr>
          <p:spPr>
            <a:xfrm>
              <a:off x="6057735"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5" name="object 161">
              <a:extLst>
                <a:ext uri="{FF2B5EF4-FFF2-40B4-BE49-F238E27FC236}">
                  <a16:creationId xmlns:a16="http://schemas.microsoft.com/office/drawing/2014/main" id="{7392ACC6-C3B4-4130-9BD5-6567904F157A}"/>
                </a:ext>
              </a:extLst>
            </p:cNvPr>
            <p:cNvSpPr/>
            <p:nvPr/>
          </p:nvSpPr>
          <p:spPr>
            <a:xfrm>
              <a:off x="6057717"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6" name="object 162">
              <a:extLst>
                <a:ext uri="{FF2B5EF4-FFF2-40B4-BE49-F238E27FC236}">
                  <a16:creationId xmlns:a16="http://schemas.microsoft.com/office/drawing/2014/main" id="{91EF3FB9-998D-486A-818B-F1416AAA54F4}"/>
                </a:ext>
              </a:extLst>
            </p:cNvPr>
            <p:cNvSpPr/>
            <p:nvPr/>
          </p:nvSpPr>
          <p:spPr>
            <a:xfrm>
              <a:off x="5466766"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7" name="object 163">
              <a:extLst>
                <a:ext uri="{FF2B5EF4-FFF2-40B4-BE49-F238E27FC236}">
                  <a16:creationId xmlns:a16="http://schemas.microsoft.com/office/drawing/2014/main" id="{0B72AB5D-FC4A-414F-9E56-9CE514DA5C7A}"/>
                </a:ext>
              </a:extLst>
            </p:cNvPr>
            <p:cNvSpPr/>
            <p:nvPr/>
          </p:nvSpPr>
          <p:spPr>
            <a:xfrm>
              <a:off x="5466749"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8" name="object 164">
              <a:extLst>
                <a:ext uri="{FF2B5EF4-FFF2-40B4-BE49-F238E27FC236}">
                  <a16:creationId xmlns:a16="http://schemas.microsoft.com/office/drawing/2014/main" id="{1C25A65A-EFD5-45AA-8A20-ECFF7AA9A83B}"/>
                </a:ext>
              </a:extLst>
            </p:cNvPr>
            <p:cNvSpPr/>
            <p:nvPr/>
          </p:nvSpPr>
          <p:spPr>
            <a:xfrm>
              <a:off x="4876817"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9" name="object 165">
              <a:extLst>
                <a:ext uri="{FF2B5EF4-FFF2-40B4-BE49-F238E27FC236}">
                  <a16:creationId xmlns:a16="http://schemas.microsoft.com/office/drawing/2014/main" id="{CD10B9F4-4530-4D28-8F1C-C4921ADD0B07}"/>
                </a:ext>
              </a:extLst>
            </p:cNvPr>
            <p:cNvSpPr/>
            <p:nvPr/>
          </p:nvSpPr>
          <p:spPr>
            <a:xfrm>
              <a:off x="4876800"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0" name="object 166">
              <a:extLst>
                <a:ext uri="{FF2B5EF4-FFF2-40B4-BE49-F238E27FC236}">
                  <a16:creationId xmlns:a16="http://schemas.microsoft.com/office/drawing/2014/main" id="{FE050711-DC0C-44B3-BD59-34ADC828BDA9}"/>
                </a:ext>
              </a:extLst>
            </p:cNvPr>
            <p:cNvSpPr/>
            <p:nvPr/>
          </p:nvSpPr>
          <p:spPr>
            <a:xfrm>
              <a:off x="5398364"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1" name="object 167">
              <a:extLst>
                <a:ext uri="{FF2B5EF4-FFF2-40B4-BE49-F238E27FC236}">
                  <a16:creationId xmlns:a16="http://schemas.microsoft.com/office/drawing/2014/main" id="{E1A1E415-FD8E-425F-8A3D-C7AB97E07778}"/>
                </a:ext>
              </a:extLst>
            </p:cNvPr>
            <p:cNvSpPr/>
            <p:nvPr/>
          </p:nvSpPr>
          <p:spPr>
            <a:xfrm>
              <a:off x="5385110"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2" name="object 168">
              <a:extLst>
                <a:ext uri="{FF2B5EF4-FFF2-40B4-BE49-F238E27FC236}">
                  <a16:creationId xmlns:a16="http://schemas.microsoft.com/office/drawing/2014/main" id="{316ABB5C-1508-4E87-86BE-2834E023CA79}"/>
                </a:ext>
              </a:extLst>
            </p:cNvPr>
            <p:cNvSpPr/>
            <p:nvPr/>
          </p:nvSpPr>
          <p:spPr>
            <a:xfrm>
              <a:off x="5385094"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3" name="object 169">
              <a:extLst>
                <a:ext uri="{FF2B5EF4-FFF2-40B4-BE49-F238E27FC236}">
                  <a16:creationId xmlns:a16="http://schemas.microsoft.com/office/drawing/2014/main" id="{6822CB5D-46CF-4F69-8A2D-D511758E750F}"/>
                </a:ext>
              </a:extLst>
            </p:cNvPr>
            <p:cNvSpPr/>
            <p:nvPr/>
          </p:nvSpPr>
          <p:spPr>
            <a:xfrm>
              <a:off x="6233274"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4" name="object 170">
              <a:extLst>
                <a:ext uri="{FF2B5EF4-FFF2-40B4-BE49-F238E27FC236}">
                  <a16:creationId xmlns:a16="http://schemas.microsoft.com/office/drawing/2014/main" id="{541F1E49-5525-48CD-9B6C-F8A143FB5AFF}"/>
                </a:ext>
              </a:extLst>
            </p:cNvPr>
            <p:cNvSpPr/>
            <p:nvPr/>
          </p:nvSpPr>
          <p:spPr>
            <a:xfrm>
              <a:off x="6496631"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5" name="object 171">
              <a:extLst>
                <a:ext uri="{FF2B5EF4-FFF2-40B4-BE49-F238E27FC236}">
                  <a16:creationId xmlns:a16="http://schemas.microsoft.com/office/drawing/2014/main" id="{A1FD497A-64C2-4700-9920-ACB3A0DB5488}"/>
                </a:ext>
              </a:extLst>
            </p:cNvPr>
            <p:cNvSpPr/>
            <p:nvPr/>
          </p:nvSpPr>
          <p:spPr>
            <a:xfrm>
              <a:off x="6496607"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6" name="object 172">
              <a:extLst>
                <a:ext uri="{FF2B5EF4-FFF2-40B4-BE49-F238E27FC236}">
                  <a16:creationId xmlns:a16="http://schemas.microsoft.com/office/drawing/2014/main" id="{9069191B-4A08-4BE3-A14A-442111EB896C}"/>
                </a:ext>
              </a:extLst>
            </p:cNvPr>
            <p:cNvSpPr/>
            <p:nvPr/>
          </p:nvSpPr>
          <p:spPr>
            <a:xfrm>
              <a:off x="6823221"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7" name="object 173">
              <a:extLst>
                <a:ext uri="{FF2B5EF4-FFF2-40B4-BE49-F238E27FC236}">
                  <a16:creationId xmlns:a16="http://schemas.microsoft.com/office/drawing/2014/main" id="{7FA60E4B-832C-47F4-9F4A-A1AE3C712D76}"/>
                </a:ext>
              </a:extLst>
            </p:cNvPr>
            <p:cNvSpPr/>
            <p:nvPr/>
          </p:nvSpPr>
          <p:spPr>
            <a:xfrm>
              <a:off x="7112100"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8" name="object 174">
              <a:extLst>
                <a:ext uri="{FF2B5EF4-FFF2-40B4-BE49-F238E27FC236}">
                  <a16:creationId xmlns:a16="http://schemas.microsoft.com/office/drawing/2014/main" id="{B12AAB70-B876-49FC-9834-8D0D64FC9D5E}"/>
                </a:ext>
              </a:extLst>
            </p:cNvPr>
            <p:cNvSpPr/>
            <p:nvPr/>
          </p:nvSpPr>
          <p:spPr>
            <a:xfrm>
              <a:off x="7112072"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9" name="object 175">
              <a:extLst>
                <a:ext uri="{FF2B5EF4-FFF2-40B4-BE49-F238E27FC236}">
                  <a16:creationId xmlns:a16="http://schemas.microsoft.com/office/drawing/2014/main" id="{431C4D7A-EB62-4AFD-8343-0FDCF9D03A73}"/>
                </a:ext>
              </a:extLst>
            </p:cNvPr>
            <p:cNvSpPr/>
            <p:nvPr/>
          </p:nvSpPr>
          <p:spPr>
            <a:xfrm>
              <a:off x="5437149"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0" name="object 176">
              <a:extLst>
                <a:ext uri="{FF2B5EF4-FFF2-40B4-BE49-F238E27FC236}">
                  <a16:creationId xmlns:a16="http://schemas.microsoft.com/office/drawing/2014/main" id="{8ADF6B3D-BE58-4916-90B3-B2620CA8EACE}"/>
                </a:ext>
              </a:extLst>
            </p:cNvPr>
            <p:cNvSpPr/>
            <p:nvPr/>
          </p:nvSpPr>
          <p:spPr>
            <a:xfrm>
              <a:off x="5400422"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1" name="object 177">
              <a:extLst>
                <a:ext uri="{FF2B5EF4-FFF2-40B4-BE49-F238E27FC236}">
                  <a16:creationId xmlns:a16="http://schemas.microsoft.com/office/drawing/2014/main" id="{A8FAF6B0-06F3-4B37-93F9-7BE395863912}"/>
                </a:ext>
              </a:extLst>
            </p:cNvPr>
            <p:cNvSpPr/>
            <p:nvPr/>
          </p:nvSpPr>
          <p:spPr>
            <a:xfrm>
              <a:off x="5400405"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2" name="object 178">
              <a:extLst>
                <a:ext uri="{FF2B5EF4-FFF2-40B4-BE49-F238E27FC236}">
                  <a16:creationId xmlns:a16="http://schemas.microsoft.com/office/drawing/2014/main" id="{E06C33A7-99F7-4551-BCE5-BBC5CAB18DB9}"/>
                </a:ext>
              </a:extLst>
            </p:cNvPr>
            <p:cNvSpPr/>
            <p:nvPr/>
          </p:nvSpPr>
          <p:spPr>
            <a:xfrm>
              <a:off x="5051334"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3" name="object 179">
              <a:extLst>
                <a:ext uri="{FF2B5EF4-FFF2-40B4-BE49-F238E27FC236}">
                  <a16:creationId xmlns:a16="http://schemas.microsoft.com/office/drawing/2014/main" id="{CDB71D63-80F0-4236-B890-3514B19F8444}"/>
                </a:ext>
              </a:extLst>
            </p:cNvPr>
            <p:cNvSpPr/>
            <p:nvPr/>
          </p:nvSpPr>
          <p:spPr>
            <a:xfrm>
              <a:off x="7078417"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4" name="object 180">
              <a:extLst>
                <a:ext uri="{FF2B5EF4-FFF2-40B4-BE49-F238E27FC236}">
                  <a16:creationId xmlns:a16="http://schemas.microsoft.com/office/drawing/2014/main" id="{A76B9114-D83B-43C0-A77A-5BDC373AECD7}"/>
                </a:ext>
              </a:extLst>
            </p:cNvPr>
            <p:cNvSpPr/>
            <p:nvPr/>
          </p:nvSpPr>
          <p:spPr>
            <a:xfrm>
              <a:off x="7078390"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5" name="object 181">
              <a:extLst>
                <a:ext uri="{FF2B5EF4-FFF2-40B4-BE49-F238E27FC236}">
                  <a16:creationId xmlns:a16="http://schemas.microsoft.com/office/drawing/2014/main" id="{C691A76B-F5DF-4838-90A8-A3831684B497}"/>
                </a:ext>
              </a:extLst>
            </p:cNvPr>
            <p:cNvSpPr/>
            <p:nvPr/>
          </p:nvSpPr>
          <p:spPr>
            <a:xfrm>
              <a:off x="660888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6" name="object 182">
              <a:extLst>
                <a:ext uri="{FF2B5EF4-FFF2-40B4-BE49-F238E27FC236}">
                  <a16:creationId xmlns:a16="http://schemas.microsoft.com/office/drawing/2014/main" id="{48E3722B-9455-47DC-B97E-DE8BAC8D818A}"/>
                </a:ext>
              </a:extLst>
            </p:cNvPr>
            <p:cNvSpPr/>
            <p:nvPr/>
          </p:nvSpPr>
          <p:spPr>
            <a:xfrm>
              <a:off x="6578288"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7" name="object 183">
              <a:extLst>
                <a:ext uri="{FF2B5EF4-FFF2-40B4-BE49-F238E27FC236}">
                  <a16:creationId xmlns:a16="http://schemas.microsoft.com/office/drawing/2014/main" id="{99787BB0-C0E8-4561-AB55-3AD5771956A9}"/>
                </a:ext>
              </a:extLst>
            </p:cNvPr>
            <p:cNvSpPr/>
            <p:nvPr/>
          </p:nvSpPr>
          <p:spPr>
            <a:xfrm>
              <a:off x="6578261"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8" name="object 189">
              <a:extLst>
                <a:ext uri="{FF2B5EF4-FFF2-40B4-BE49-F238E27FC236}">
                  <a16:creationId xmlns:a16="http://schemas.microsoft.com/office/drawing/2014/main" id="{E26BABFB-7AB1-40EC-86E0-909094AF5746}"/>
                </a:ext>
              </a:extLst>
            </p:cNvPr>
            <p:cNvSpPr/>
            <p:nvPr/>
          </p:nvSpPr>
          <p:spPr>
            <a:xfrm>
              <a:off x="5967899"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9" name="object 190">
              <a:extLst>
                <a:ext uri="{FF2B5EF4-FFF2-40B4-BE49-F238E27FC236}">
                  <a16:creationId xmlns:a16="http://schemas.microsoft.com/office/drawing/2014/main" id="{5C782F7B-E6C1-4257-84B6-2134EB9BC649}"/>
                </a:ext>
              </a:extLst>
            </p:cNvPr>
            <p:cNvSpPr/>
            <p:nvPr/>
          </p:nvSpPr>
          <p:spPr>
            <a:xfrm>
              <a:off x="5932192"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0" name="object 191">
              <a:extLst>
                <a:ext uri="{FF2B5EF4-FFF2-40B4-BE49-F238E27FC236}">
                  <a16:creationId xmlns:a16="http://schemas.microsoft.com/office/drawing/2014/main" id="{C2B8054A-A93A-4608-BC05-A7A514F6DA4C}"/>
                </a:ext>
              </a:extLst>
            </p:cNvPr>
            <p:cNvSpPr/>
            <p:nvPr/>
          </p:nvSpPr>
          <p:spPr>
            <a:xfrm>
              <a:off x="5932175"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1" name="object 192">
              <a:extLst>
                <a:ext uri="{FF2B5EF4-FFF2-40B4-BE49-F238E27FC236}">
                  <a16:creationId xmlns:a16="http://schemas.microsoft.com/office/drawing/2014/main" id="{E043FABE-FC7E-4144-92F0-519DE4CF4E9A}"/>
                </a:ext>
              </a:extLst>
            </p:cNvPr>
            <p:cNvSpPr/>
            <p:nvPr/>
          </p:nvSpPr>
          <p:spPr>
            <a:xfrm>
              <a:off x="6605819"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2" name="object 193">
              <a:extLst>
                <a:ext uri="{FF2B5EF4-FFF2-40B4-BE49-F238E27FC236}">
                  <a16:creationId xmlns:a16="http://schemas.microsoft.com/office/drawing/2014/main" id="{9B502CE5-2E7F-4940-B818-2E17A97D7125}"/>
                </a:ext>
              </a:extLst>
            </p:cNvPr>
            <p:cNvSpPr/>
            <p:nvPr/>
          </p:nvSpPr>
          <p:spPr>
            <a:xfrm>
              <a:off x="6768130"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3" name="object 194">
              <a:extLst>
                <a:ext uri="{FF2B5EF4-FFF2-40B4-BE49-F238E27FC236}">
                  <a16:creationId xmlns:a16="http://schemas.microsoft.com/office/drawing/2014/main" id="{1EE76B2E-1AE4-4415-BD19-8CEF8C160E95}"/>
                </a:ext>
              </a:extLst>
            </p:cNvPr>
            <p:cNvSpPr/>
            <p:nvPr/>
          </p:nvSpPr>
          <p:spPr>
            <a:xfrm>
              <a:off x="6768106"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4" name="object 195">
              <a:extLst>
                <a:ext uri="{FF2B5EF4-FFF2-40B4-BE49-F238E27FC236}">
                  <a16:creationId xmlns:a16="http://schemas.microsoft.com/office/drawing/2014/main" id="{3D9FC355-B850-4B1F-AF42-8277CBC5B487}"/>
                </a:ext>
              </a:extLst>
            </p:cNvPr>
            <p:cNvSpPr/>
            <p:nvPr/>
          </p:nvSpPr>
          <p:spPr>
            <a:xfrm>
              <a:off x="6648716"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5" name="object 196">
              <a:extLst>
                <a:ext uri="{FF2B5EF4-FFF2-40B4-BE49-F238E27FC236}">
                  <a16:creationId xmlns:a16="http://schemas.microsoft.com/office/drawing/2014/main" id="{EA5B5016-EA4F-472B-924B-F7C1A38BC714}"/>
                </a:ext>
              </a:extLst>
            </p:cNvPr>
            <p:cNvSpPr/>
            <p:nvPr/>
          </p:nvSpPr>
          <p:spPr>
            <a:xfrm>
              <a:off x="6648686"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6" name="object 248">
              <a:extLst>
                <a:ext uri="{FF2B5EF4-FFF2-40B4-BE49-F238E27FC236}">
                  <a16:creationId xmlns:a16="http://schemas.microsoft.com/office/drawing/2014/main" id="{7ED0B4E0-9289-4927-BF8C-AEDB146D0D2F}"/>
                </a:ext>
              </a:extLst>
            </p:cNvPr>
            <p:cNvSpPr/>
            <p:nvPr/>
          </p:nvSpPr>
          <p:spPr>
            <a:xfrm>
              <a:off x="6860986"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7" name="object 249">
              <a:extLst>
                <a:ext uri="{FF2B5EF4-FFF2-40B4-BE49-F238E27FC236}">
                  <a16:creationId xmlns:a16="http://schemas.microsoft.com/office/drawing/2014/main" id="{B3F7F087-6797-441C-BEDA-49E46EE223FD}"/>
                </a:ext>
              </a:extLst>
            </p:cNvPr>
            <p:cNvSpPr/>
            <p:nvPr/>
          </p:nvSpPr>
          <p:spPr>
            <a:xfrm>
              <a:off x="6839580"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8" name="object 250">
              <a:extLst>
                <a:ext uri="{FF2B5EF4-FFF2-40B4-BE49-F238E27FC236}">
                  <a16:creationId xmlns:a16="http://schemas.microsoft.com/office/drawing/2014/main" id="{F5F11641-3C67-4F0E-A786-9D1352BFF199}"/>
                </a:ext>
              </a:extLst>
            </p:cNvPr>
            <p:cNvSpPr/>
            <p:nvPr/>
          </p:nvSpPr>
          <p:spPr>
            <a:xfrm>
              <a:off x="6839553"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9" name="object 251">
              <a:extLst>
                <a:ext uri="{FF2B5EF4-FFF2-40B4-BE49-F238E27FC236}">
                  <a16:creationId xmlns:a16="http://schemas.microsoft.com/office/drawing/2014/main" id="{E9676410-B844-4CB0-8945-4AF34CFDF5BF}"/>
                </a:ext>
              </a:extLst>
            </p:cNvPr>
            <p:cNvSpPr/>
            <p:nvPr/>
          </p:nvSpPr>
          <p:spPr>
            <a:xfrm>
              <a:off x="3823646" y="2524839"/>
              <a:ext cx="350178" cy="351160"/>
            </a:xfrm>
            <a:custGeom>
              <a:avLst/>
              <a:gdLst/>
              <a:ahLst/>
              <a:cxnLst/>
              <a:rect l="l" t="t" r="r" b="b"/>
              <a:pathLst>
                <a:path w="452754"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039" y="449513"/>
                  </a:lnTo>
                  <a:lnTo>
                    <a:pt x="313248" y="436692"/>
                  </a:lnTo>
                  <a:lnTo>
                    <a:pt x="352243"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2" y="66000"/>
                  </a:lnTo>
                  <a:lnTo>
                    <a:pt x="353472" y="38451"/>
                  </a:lnTo>
                  <a:lnTo>
                    <a:pt x="315127" y="17678"/>
                  </a:lnTo>
                  <a:lnTo>
                    <a:pt x="272667"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0" name="object 252">
              <a:extLst>
                <a:ext uri="{FF2B5EF4-FFF2-40B4-BE49-F238E27FC236}">
                  <a16:creationId xmlns:a16="http://schemas.microsoft.com/office/drawing/2014/main" id="{A2B2FED1-5E97-44F4-A757-AC08A8D32804}"/>
                </a:ext>
              </a:extLst>
            </p:cNvPr>
            <p:cNvSpPr/>
            <p:nvPr/>
          </p:nvSpPr>
          <p:spPr>
            <a:xfrm>
              <a:off x="3823633"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1" name="object 253">
              <a:extLst>
                <a:ext uri="{FF2B5EF4-FFF2-40B4-BE49-F238E27FC236}">
                  <a16:creationId xmlns:a16="http://schemas.microsoft.com/office/drawing/2014/main" id="{32DF48A7-2111-49C5-8476-CAD24C71651C}"/>
                </a:ext>
              </a:extLst>
            </p:cNvPr>
            <p:cNvSpPr/>
            <p:nvPr/>
          </p:nvSpPr>
          <p:spPr>
            <a:xfrm>
              <a:off x="3233687" y="2524839"/>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59"/>
                  </a:lnTo>
                  <a:lnTo>
                    <a:pt x="17631" y="314884"/>
                  </a:lnTo>
                  <a:lnTo>
                    <a:pt x="38347" y="353546"/>
                  </a:lnTo>
                  <a:lnTo>
                    <a:pt x="65822" y="387232"/>
                  </a:lnTo>
                  <a:lnTo>
                    <a:pt x="99173" y="415025"/>
                  </a:lnTo>
                  <a:lnTo>
                    <a:pt x="137518" y="436011"/>
                  </a:lnTo>
                  <a:lnTo>
                    <a:pt x="179977" y="449273"/>
                  </a:lnTo>
                  <a:lnTo>
                    <a:pt x="225666" y="453898"/>
                  </a:lnTo>
                  <a:lnTo>
                    <a:pt x="270308" y="449513"/>
                  </a:lnTo>
                  <a:lnTo>
                    <a:pt x="312599" y="436692"/>
                  </a:lnTo>
                  <a:lnTo>
                    <a:pt x="351673" y="415932"/>
                  </a:lnTo>
                  <a:lnTo>
                    <a:pt x="386664" y="387731"/>
                  </a:lnTo>
                  <a:lnTo>
                    <a:pt x="414789" y="352640"/>
                  </a:lnTo>
                  <a:lnTo>
                    <a:pt x="435494" y="313458"/>
                  </a:lnTo>
                  <a:lnTo>
                    <a:pt x="448280" y="271052"/>
                  </a:lnTo>
                  <a:lnTo>
                    <a:pt x="452653" y="226288"/>
                  </a:lnTo>
                  <a:lnTo>
                    <a:pt x="448042" y="180470"/>
                  </a:lnTo>
                  <a:lnTo>
                    <a:pt x="434817" y="137894"/>
                  </a:lnTo>
                  <a:lnTo>
                    <a:pt x="413890" y="99442"/>
                  </a:lnTo>
                  <a:lnTo>
                    <a:pt x="386175" y="66000"/>
                  </a:lnTo>
                  <a:lnTo>
                    <a:pt x="352582" y="38451"/>
                  </a:lnTo>
                  <a:lnTo>
                    <a:pt x="314025" y="17678"/>
                  </a:lnTo>
                  <a:lnTo>
                    <a:pt x="271415"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2" name="object 254">
              <a:extLst>
                <a:ext uri="{FF2B5EF4-FFF2-40B4-BE49-F238E27FC236}">
                  <a16:creationId xmlns:a16="http://schemas.microsoft.com/office/drawing/2014/main" id="{BFBAD63C-5A2B-46B6-A63B-F987E7E70BCF}"/>
                </a:ext>
              </a:extLst>
            </p:cNvPr>
            <p:cNvSpPr/>
            <p:nvPr/>
          </p:nvSpPr>
          <p:spPr>
            <a:xfrm>
              <a:off x="3233684"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3" name="object 255">
              <a:extLst>
                <a:ext uri="{FF2B5EF4-FFF2-40B4-BE49-F238E27FC236}">
                  <a16:creationId xmlns:a16="http://schemas.microsoft.com/office/drawing/2014/main" id="{C205EECB-3B80-4734-8412-5746B944EAF0}"/>
                </a:ext>
              </a:extLst>
            </p:cNvPr>
            <p:cNvSpPr/>
            <p:nvPr/>
          </p:nvSpPr>
          <p:spPr>
            <a:xfrm>
              <a:off x="2642717"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4" name="object 256">
              <a:extLst>
                <a:ext uri="{FF2B5EF4-FFF2-40B4-BE49-F238E27FC236}">
                  <a16:creationId xmlns:a16="http://schemas.microsoft.com/office/drawing/2014/main" id="{37A56169-8B59-48D1-BED4-E02D798816F1}"/>
                </a:ext>
              </a:extLst>
            </p:cNvPr>
            <p:cNvSpPr/>
            <p:nvPr/>
          </p:nvSpPr>
          <p:spPr>
            <a:xfrm>
              <a:off x="2642715"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5" name="object 257">
              <a:extLst>
                <a:ext uri="{FF2B5EF4-FFF2-40B4-BE49-F238E27FC236}">
                  <a16:creationId xmlns:a16="http://schemas.microsoft.com/office/drawing/2014/main" id="{3525D32B-0F54-4042-ADBE-C78B64462DA7}"/>
                </a:ext>
              </a:extLst>
            </p:cNvPr>
            <p:cNvSpPr/>
            <p:nvPr/>
          </p:nvSpPr>
          <p:spPr>
            <a:xfrm>
              <a:off x="2051747"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1" y="352640"/>
                  </a:lnTo>
                  <a:lnTo>
                    <a:pt x="436643" y="313458"/>
                  </a:lnTo>
                  <a:lnTo>
                    <a:pt x="449570" y="271052"/>
                  </a:lnTo>
                  <a:lnTo>
                    <a:pt x="453961" y="226288"/>
                  </a:lnTo>
                  <a:lnTo>
                    <a:pt x="449350" y="180470"/>
                  </a:lnTo>
                  <a:lnTo>
                    <a:pt x="436125" y="137894"/>
                  </a:lnTo>
                  <a:lnTo>
                    <a:pt x="415199" y="99442"/>
                  </a:lnTo>
                  <a:lnTo>
                    <a:pt x="387484" y="66000"/>
                  </a:lnTo>
                  <a:lnTo>
                    <a:pt x="353893" y="38451"/>
                  </a:lnTo>
                  <a:lnTo>
                    <a:pt x="315338"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6" name="object 258">
              <a:extLst>
                <a:ext uri="{FF2B5EF4-FFF2-40B4-BE49-F238E27FC236}">
                  <a16:creationId xmlns:a16="http://schemas.microsoft.com/office/drawing/2014/main" id="{C51E4B37-B329-4354-937B-4A2D4653BC73}"/>
                </a:ext>
              </a:extLst>
            </p:cNvPr>
            <p:cNvSpPr/>
            <p:nvPr/>
          </p:nvSpPr>
          <p:spPr>
            <a:xfrm>
              <a:off x="2051746"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7" name="object 259">
              <a:extLst>
                <a:ext uri="{FF2B5EF4-FFF2-40B4-BE49-F238E27FC236}">
                  <a16:creationId xmlns:a16="http://schemas.microsoft.com/office/drawing/2014/main" id="{68EF4F05-5FB8-459A-8A81-F1FB86035ECC}"/>
                </a:ext>
              </a:extLst>
            </p:cNvPr>
            <p:cNvSpPr/>
            <p:nvPr/>
          </p:nvSpPr>
          <p:spPr>
            <a:xfrm>
              <a:off x="1461798" y="2524839"/>
              <a:ext cx="350178" cy="351160"/>
            </a:xfrm>
            <a:custGeom>
              <a:avLst/>
              <a:gdLst/>
              <a:ahLst/>
              <a:cxnLst/>
              <a:rect l="l" t="t" r="r" b="b"/>
              <a:pathLst>
                <a:path w="452755"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8" name="object 260">
              <a:extLst>
                <a:ext uri="{FF2B5EF4-FFF2-40B4-BE49-F238E27FC236}">
                  <a16:creationId xmlns:a16="http://schemas.microsoft.com/office/drawing/2014/main" id="{327FFA05-063F-49C3-85C1-7212FEDE33DD}"/>
                </a:ext>
              </a:extLst>
            </p:cNvPr>
            <p:cNvSpPr/>
            <p:nvPr/>
          </p:nvSpPr>
          <p:spPr>
            <a:xfrm>
              <a:off x="1461797" y="2524837"/>
              <a:ext cx="350178" cy="351160"/>
            </a:xfrm>
            <a:custGeom>
              <a:avLst/>
              <a:gdLst/>
              <a:ahLst/>
              <a:cxnLst/>
              <a:rect l="l" t="t" r="r" b="b"/>
              <a:pathLst>
                <a:path w="452755"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9" name="Right Arrow 210">
              <a:extLst>
                <a:ext uri="{FF2B5EF4-FFF2-40B4-BE49-F238E27FC236}">
                  <a16:creationId xmlns:a16="http://schemas.microsoft.com/office/drawing/2014/main" id="{B182741D-C972-49B0-9C5A-2DCD0C2CC773}"/>
                </a:ext>
              </a:extLst>
            </p:cNvPr>
            <p:cNvSpPr/>
            <p:nvPr/>
          </p:nvSpPr>
          <p:spPr>
            <a:xfrm>
              <a:off x="4101594" y="363907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243459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Device vs. Cloud</a:t>
            </a:r>
            <a:endParaRPr lang="zh-CN" altLang="en-US" dirty="0"/>
          </a:p>
        </p:txBody>
      </p:sp>
      <p:sp>
        <p:nvSpPr>
          <p:cNvPr id="3" name="内容占位符 2"/>
          <p:cNvSpPr>
            <a:spLocks noGrp="1"/>
          </p:cNvSpPr>
          <p:nvPr>
            <p:ph idx="1"/>
          </p:nvPr>
        </p:nvSpPr>
        <p:spPr>
          <a:xfrm>
            <a:off x="107504" y="1343026"/>
            <a:ext cx="6257833" cy="5398342"/>
          </a:xfrm>
        </p:spPr>
        <p:txBody>
          <a:bodyPr>
            <a:normAutofit fontScale="77500" lnSpcReduction="20000"/>
          </a:bodyPr>
          <a:lstStyle/>
          <a:p>
            <a:r>
              <a:rPr lang="en-US" altLang="zh-CN" dirty="0"/>
              <a:t>On-device execution</a:t>
            </a:r>
          </a:p>
          <a:p>
            <a:pPr lvl="1"/>
            <a:r>
              <a:rPr lang="en-US" altLang="zh-CN" dirty="0"/>
              <a:t>Computation workload may exceed computing or energy capacity.</a:t>
            </a:r>
          </a:p>
          <a:p>
            <a:pPr lvl="1"/>
            <a:r>
              <a:rPr lang="en-US" altLang="zh-CN" dirty="0"/>
              <a:t>Feasible for small models, or for devices w. power efficient hardware accelerators.</a:t>
            </a:r>
          </a:p>
          <a:p>
            <a:r>
              <a:rPr lang="en-US" altLang="zh-CN" dirty="0"/>
              <a:t>Computational offloading to the cloud</a:t>
            </a:r>
          </a:p>
          <a:p>
            <a:pPr lvl="1"/>
            <a:r>
              <a:rPr lang="en-US" altLang="zh-CN" dirty="0"/>
              <a:t>Network transmission costs time and energy.</a:t>
            </a:r>
          </a:p>
          <a:p>
            <a:pPr lvl="1"/>
            <a:r>
              <a:rPr lang="en-US" altLang="zh-CN" dirty="0"/>
              <a:t>Quality-of-Service Degradation due to network latencies and disruptions.</a:t>
            </a:r>
          </a:p>
          <a:p>
            <a:r>
              <a:rPr lang="en-US" altLang="zh-CN" dirty="0"/>
              <a:t>Solutions:</a:t>
            </a:r>
          </a:p>
          <a:p>
            <a:pPr lvl="1"/>
            <a:r>
              <a:rPr lang="en-US" altLang="zh-CN" dirty="0"/>
              <a:t>Make adaptive decisions based on network condition and device workload (e.g., w. Reinforcement Learning). </a:t>
            </a:r>
          </a:p>
          <a:p>
            <a:pPr lvl="1"/>
            <a:r>
              <a:rPr lang="en-US" altLang="zh-CN" dirty="0"/>
              <a:t>Place “Edge Servers” in close proximity to the devices, forming a multi-tier hierarchy of device-edge-cloud.</a:t>
            </a:r>
          </a:p>
          <a:p>
            <a:pPr lvl="1"/>
            <a:endParaRPr lang="en-US" altLang="zh-CN" dirty="0"/>
          </a:p>
        </p:txBody>
      </p:sp>
      <p:grpSp>
        <p:nvGrpSpPr>
          <p:cNvPr id="22" name="组合 21"/>
          <p:cNvGrpSpPr/>
          <p:nvPr/>
        </p:nvGrpSpPr>
        <p:grpSpPr>
          <a:xfrm>
            <a:off x="6543092" y="2738669"/>
            <a:ext cx="2421396" cy="3699297"/>
            <a:chOff x="374623" y="2330040"/>
            <a:chExt cx="2565412" cy="3919318"/>
          </a:xfrm>
        </p:grpSpPr>
        <p:pic>
          <p:nvPicPr>
            <p:cNvPr id="3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547" y="4506021"/>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左弧形箭头 16"/>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8" name="左弧形箭头 17"/>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9"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9" name="右箭头 8"/>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grpSp>
        <p:nvGrpSpPr>
          <p:cNvPr id="11" name="组合 10"/>
          <p:cNvGrpSpPr/>
          <p:nvPr/>
        </p:nvGrpSpPr>
        <p:grpSpPr>
          <a:xfrm>
            <a:off x="6543092" y="1169193"/>
            <a:ext cx="2388461" cy="958147"/>
            <a:chOff x="-2052736" y="5279165"/>
            <a:chExt cx="2388461" cy="958147"/>
          </a:xfrm>
        </p:grpSpPr>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4405" y="5279165"/>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4"/>
            <p:cNvSpPr/>
            <p:nvPr/>
          </p:nvSpPr>
          <p:spPr>
            <a:xfrm>
              <a:off x="-451358" y="5641418"/>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pic>
          <p:nvPicPr>
            <p:cNvPr id="2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7128" y="5478555"/>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2736" y="5445224"/>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右箭头 39"/>
            <p:cNvSpPr/>
            <p:nvPr/>
          </p:nvSpPr>
          <p:spPr bwMode="auto">
            <a:xfrm>
              <a:off x="-1481463"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41" name="右箭头 40"/>
            <p:cNvSpPr/>
            <p:nvPr/>
          </p:nvSpPr>
          <p:spPr bwMode="auto">
            <a:xfrm>
              <a:off x="-595374"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sp>
        <p:nvSpPr>
          <p:cNvPr id="57" name="Rectangle 4"/>
          <p:cNvSpPr/>
          <p:nvPr/>
        </p:nvSpPr>
        <p:spPr>
          <a:xfrm>
            <a:off x="6432187" y="2242060"/>
            <a:ext cx="262252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Device execution</a:t>
            </a:r>
            <a:endParaRPr lang="en-US" sz="8000" kern="100" dirty="0">
              <a:latin typeface="Times New Roman" panose="02020603050405020304" pitchFamily="18" charset="0"/>
              <a:ea typeface="SimSun" panose="02010600030101010101" pitchFamily="2" charset="-122"/>
            </a:endParaRPr>
          </a:p>
        </p:txBody>
      </p:sp>
      <p:sp>
        <p:nvSpPr>
          <p:cNvPr id="58" name="Rectangle 4"/>
          <p:cNvSpPr/>
          <p:nvPr/>
        </p:nvSpPr>
        <p:spPr>
          <a:xfrm>
            <a:off x="6856626" y="6372036"/>
            <a:ext cx="225187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Cloud execution</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956039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6240-21CB-44A9-AF46-2D46C8AC8C27}"/>
              </a:ext>
            </a:extLst>
          </p:cNvPr>
          <p:cNvSpPr>
            <a:spLocks noGrp="1"/>
          </p:cNvSpPr>
          <p:nvPr>
            <p:ph type="title"/>
          </p:nvPr>
        </p:nvSpPr>
        <p:spPr/>
        <p:txBody>
          <a:bodyPr>
            <a:normAutofit fontScale="90000"/>
          </a:bodyPr>
          <a:lstStyle/>
          <a:p>
            <a:r>
              <a:rPr lang="en-US" altLang="zh-CN" dirty="0"/>
              <a:t>Example Scenario for Computational Offloading</a:t>
            </a:r>
            <a:endParaRPr lang="en-SE" dirty="0"/>
          </a:p>
        </p:txBody>
      </p:sp>
      <p:sp>
        <p:nvSpPr>
          <p:cNvPr id="3" name="Content Placeholder 2">
            <a:extLst>
              <a:ext uri="{FF2B5EF4-FFF2-40B4-BE49-F238E27FC236}">
                <a16:creationId xmlns:a16="http://schemas.microsoft.com/office/drawing/2014/main" id="{1EC7A0D0-88B0-4C5A-99E1-B2B03688FD91}"/>
              </a:ext>
            </a:extLst>
          </p:cNvPr>
          <p:cNvSpPr>
            <a:spLocks noGrp="1"/>
          </p:cNvSpPr>
          <p:nvPr>
            <p:ph idx="1"/>
          </p:nvPr>
        </p:nvSpPr>
        <p:spPr>
          <a:xfrm>
            <a:off x="457200" y="1295400"/>
            <a:ext cx="8229600" cy="1341512"/>
          </a:xfrm>
        </p:spPr>
        <p:txBody>
          <a:bodyPr>
            <a:normAutofit fontScale="47500" lnSpcReduction="20000"/>
          </a:bodyPr>
          <a:lstStyle/>
          <a:p>
            <a:r>
              <a:rPr lang="en-US" dirty="0"/>
              <a:t>Different DNNs offer varied compute/accuracy tradeoffs. Mobile-optimized vision DNNs, such as </a:t>
            </a:r>
            <a:r>
              <a:rPr lang="en-US" dirty="0" err="1"/>
              <a:t>MobileNet</a:t>
            </a:r>
            <a:r>
              <a:rPr lang="en-US" dirty="0"/>
              <a:t> and </a:t>
            </a:r>
            <a:r>
              <a:rPr lang="en-US" dirty="0" err="1"/>
              <a:t>ShuffleNet</a:t>
            </a:r>
            <a:r>
              <a:rPr lang="en-US" dirty="0"/>
              <a:t>, sacrifice accuracy to be faster and use less power, compared to the more accurate Mask R-CNN.</a:t>
            </a:r>
          </a:p>
          <a:p>
            <a:r>
              <a:rPr lang="en-US" dirty="0"/>
              <a:t>A small robot (e.g., a drone) may not have enough computing power to run Mask R-CNN. So it can either choose to run </a:t>
            </a:r>
            <a:r>
              <a:rPr lang="en-US" dirty="0" err="1"/>
              <a:t>MobileNet</a:t>
            </a:r>
            <a:r>
              <a:rPr lang="en-US" dirty="0"/>
              <a:t> or </a:t>
            </a:r>
            <a:r>
              <a:rPr lang="en-US" dirty="0" err="1"/>
              <a:t>ShuffleNet</a:t>
            </a:r>
            <a:r>
              <a:rPr lang="en-US" dirty="0"/>
              <a:t> locally, or send the images to the cloud, which runs Mask R-CNN and sends back the result.</a:t>
            </a:r>
            <a:endParaRPr lang="en-SE" dirty="0"/>
          </a:p>
        </p:txBody>
      </p:sp>
      <p:sp>
        <p:nvSpPr>
          <p:cNvPr id="4" name="Slide Number Placeholder 3">
            <a:extLst>
              <a:ext uri="{FF2B5EF4-FFF2-40B4-BE49-F238E27FC236}">
                <a16:creationId xmlns:a16="http://schemas.microsoft.com/office/drawing/2014/main" id="{8B171A57-5439-4640-98AF-B78718A3EE6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2CEDDDA6-5917-4151-8868-774F4CE43BCD}"/>
              </a:ext>
            </a:extLst>
          </p:cNvPr>
          <p:cNvPicPr>
            <a:picLocks noChangeAspect="1"/>
          </p:cNvPicPr>
          <p:nvPr/>
        </p:nvPicPr>
        <p:blipFill>
          <a:blip r:embed="rId2"/>
          <a:stretch>
            <a:fillRect/>
          </a:stretch>
        </p:blipFill>
        <p:spPr>
          <a:xfrm>
            <a:off x="471289" y="4282582"/>
            <a:ext cx="8040222" cy="2143424"/>
          </a:xfrm>
          <a:prstGeom prst="rect">
            <a:avLst/>
          </a:prstGeom>
        </p:spPr>
      </p:pic>
      <p:sp>
        <p:nvSpPr>
          <p:cNvPr id="6" name="Rectangle 5">
            <a:extLst>
              <a:ext uri="{FF2B5EF4-FFF2-40B4-BE49-F238E27FC236}">
                <a16:creationId xmlns:a16="http://schemas.microsoft.com/office/drawing/2014/main" id="{91ED7017-9376-49E8-9280-A79CBD0B444A}"/>
              </a:ext>
            </a:extLst>
          </p:cNvPr>
          <p:cNvSpPr/>
          <p:nvPr/>
        </p:nvSpPr>
        <p:spPr>
          <a:xfrm>
            <a:off x="1763688" y="6424811"/>
            <a:ext cx="6336704" cy="400110"/>
          </a:xfrm>
          <a:prstGeom prst="rect">
            <a:avLst/>
          </a:prstGeom>
        </p:spPr>
        <p:txBody>
          <a:bodyPr wrap="square">
            <a:spAutoFit/>
          </a:bodyPr>
          <a:lstStyle/>
          <a:p>
            <a:r>
              <a:rPr lang="en-US" sz="1000" dirty="0" err="1">
                <a:solidFill>
                  <a:srgbClr val="222222"/>
                </a:solidFill>
                <a:latin typeface="Arial" panose="020B0604020202020204" pitchFamily="34" charset="0"/>
              </a:rPr>
              <a:t>Chinchali</a:t>
            </a:r>
            <a:r>
              <a:rPr lang="en-US" sz="1000" dirty="0">
                <a:solidFill>
                  <a:srgbClr val="222222"/>
                </a:solidFill>
                <a:latin typeface="Arial" panose="020B0604020202020204" pitchFamily="34" charset="0"/>
              </a:rPr>
              <a:t> S, Sharma A, Harrison J, et al. Network offloading policies for cloud robotics: a learning-based approach[J]. </a:t>
            </a:r>
            <a:r>
              <a:rPr lang="en-US" sz="1000" dirty="0" err="1">
                <a:solidFill>
                  <a:srgbClr val="222222"/>
                </a:solidFill>
                <a:latin typeface="Arial" panose="020B0604020202020204" pitchFamily="34" charset="0"/>
              </a:rPr>
              <a:t>arXiv</a:t>
            </a:r>
            <a:r>
              <a:rPr lang="en-US" sz="1000" dirty="0">
                <a:solidFill>
                  <a:srgbClr val="222222"/>
                </a:solidFill>
                <a:latin typeface="Arial" panose="020B0604020202020204" pitchFamily="34" charset="0"/>
              </a:rPr>
              <a:t> preprint arXiv:1902.05703, 2019.</a:t>
            </a:r>
            <a:endParaRPr lang="en-SE" sz="1000" dirty="0"/>
          </a:p>
        </p:txBody>
      </p:sp>
      <p:pic>
        <p:nvPicPr>
          <p:cNvPr id="7" name="Picture 6">
            <a:extLst>
              <a:ext uri="{FF2B5EF4-FFF2-40B4-BE49-F238E27FC236}">
                <a16:creationId xmlns:a16="http://schemas.microsoft.com/office/drawing/2014/main" id="{89CFB12A-C5CB-498E-A13F-816AB73A97DB}"/>
              </a:ext>
            </a:extLst>
          </p:cNvPr>
          <p:cNvPicPr>
            <a:picLocks noChangeAspect="1"/>
          </p:cNvPicPr>
          <p:nvPr/>
        </p:nvPicPr>
        <p:blipFill>
          <a:blip r:embed="rId3"/>
          <a:stretch>
            <a:fillRect/>
          </a:stretch>
        </p:blipFill>
        <p:spPr>
          <a:xfrm>
            <a:off x="2051720" y="2564490"/>
            <a:ext cx="5466997" cy="1729020"/>
          </a:xfrm>
          <a:prstGeom prst="rect">
            <a:avLst/>
          </a:prstGeom>
        </p:spPr>
      </p:pic>
    </p:spTree>
    <p:extLst>
      <p:ext uri="{BB962C8B-B14F-4D97-AF65-F5344CB8AC3E}">
        <p14:creationId xmlns:p14="http://schemas.microsoft.com/office/powerpoint/2010/main" val="27085670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Collaborative Processing</a:t>
            </a:r>
            <a:endParaRPr lang="zh-CN" altLang="en-US" dirty="0"/>
          </a:p>
        </p:txBody>
      </p:sp>
      <p:sp>
        <p:nvSpPr>
          <p:cNvPr id="3" name="内容占位符 2"/>
          <p:cNvSpPr>
            <a:spLocks noGrp="1"/>
          </p:cNvSpPr>
          <p:nvPr>
            <p:ph idx="1"/>
          </p:nvPr>
        </p:nvSpPr>
        <p:spPr>
          <a:xfrm>
            <a:off x="250825" y="995902"/>
            <a:ext cx="8641655" cy="1703332"/>
          </a:xfrm>
        </p:spPr>
        <p:txBody>
          <a:bodyPr>
            <a:normAutofit fontScale="55000" lnSpcReduction="20000"/>
          </a:bodyPr>
          <a:lstStyle/>
          <a:p>
            <a:r>
              <a:rPr lang="en-US" altLang="zh-CN" dirty="0"/>
              <a:t>Partition a DNN model layer-wise.</a:t>
            </a:r>
          </a:p>
          <a:p>
            <a:pPr lvl="1"/>
            <a:r>
              <a:rPr lang="en-US" altLang="zh-CN" dirty="0"/>
              <a:t>May be multiple layers w. the device-edge-cloud architecture.</a:t>
            </a:r>
          </a:p>
          <a:p>
            <a:r>
              <a:rPr lang="en-US" altLang="zh-CN" dirty="0"/>
              <a:t>Device executes early layers, and transmits intermediate feature maps to cloud, w. reduced network transmission compared to raw data (pixels).</a:t>
            </a:r>
          </a:p>
          <a:p>
            <a:r>
              <a:rPr lang="en-US" altLang="zh-CN" dirty="0"/>
              <a:t>“Early exit” is possible: if early layers can produce “good-enough” result, then skip cloud access.</a:t>
            </a:r>
          </a:p>
          <a:p>
            <a:endParaRPr lang="zh-CN" altLang="en-US" dirty="0"/>
          </a:p>
        </p:txBody>
      </p:sp>
      <p:grpSp>
        <p:nvGrpSpPr>
          <p:cNvPr id="82" name="组合 81"/>
          <p:cNvGrpSpPr/>
          <p:nvPr/>
        </p:nvGrpSpPr>
        <p:grpSpPr>
          <a:xfrm>
            <a:off x="4917936" y="2420888"/>
            <a:ext cx="2678399" cy="4091935"/>
            <a:chOff x="4860032" y="2204864"/>
            <a:chExt cx="2819800" cy="4307960"/>
          </a:xfrm>
        </p:grpSpPr>
        <p:grpSp>
          <p:nvGrpSpPr>
            <p:cNvPr id="4" name="组合 3"/>
            <p:cNvGrpSpPr/>
            <p:nvPr/>
          </p:nvGrpSpPr>
          <p:grpSpPr>
            <a:xfrm>
              <a:off x="4860032" y="2204864"/>
              <a:ext cx="2819800" cy="4307960"/>
              <a:chOff x="374623" y="2330040"/>
              <a:chExt cx="2565412" cy="3919318"/>
            </a:xfrm>
          </p:grpSpPr>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左弧形箭头 8"/>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0" name="左弧形箭头 9"/>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1"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12" name="右箭头 11"/>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pic>
          <p:nvPicPr>
            <p:cNvPr id="1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7145" y="4686314"/>
              <a:ext cx="835768" cy="45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7749" y="5742021"/>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组合 15"/>
          <p:cNvGrpSpPr/>
          <p:nvPr/>
        </p:nvGrpSpPr>
        <p:grpSpPr>
          <a:xfrm>
            <a:off x="751143" y="3901964"/>
            <a:ext cx="4108889" cy="2017241"/>
            <a:chOff x="4295590" y="4388740"/>
            <a:chExt cx="4002006" cy="1964768"/>
          </a:xfrm>
        </p:grpSpPr>
        <p:grpSp>
          <p:nvGrpSpPr>
            <p:cNvPr id="17" name="Group 288"/>
            <p:cNvGrpSpPr/>
            <p:nvPr/>
          </p:nvGrpSpPr>
          <p:grpSpPr>
            <a:xfrm>
              <a:off x="5748424" y="4388740"/>
              <a:ext cx="1680174" cy="1964768"/>
              <a:chOff x="5336269" y="2524837"/>
              <a:chExt cx="2712043" cy="3160698"/>
            </a:xfrm>
          </p:grpSpPr>
          <p:sp>
            <p:nvSpPr>
              <p:cNvPr id="22" name="object 135"/>
              <p:cNvSpPr/>
              <p:nvPr/>
            </p:nvSpPr>
            <p:spPr>
              <a:xfrm>
                <a:off x="745827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3" name="object 136"/>
              <p:cNvSpPr/>
              <p:nvPr/>
            </p:nvSpPr>
            <p:spPr>
              <a:xfrm>
                <a:off x="7458246"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4" name="object 137"/>
              <p:cNvSpPr/>
              <p:nvPr/>
            </p:nvSpPr>
            <p:spPr>
              <a:xfrm>
                <a:off x="6839742"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5" name="object 138"/>
              <p:cNvSpPr/>
              <p:nvPr/>
            </p:nvSpPr>
            <p:spPr>
              <a:xfrm>
                <a:off x="6839719"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6" name="object 139"/>
              <p:cNvSpPr/>
              <p:nvPr/>
            </p:nvSpPr>
            <p:spPr>
              <a:xfrm>
                <a:off x="5658822"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p>
                <a:endParaRPr sz="1392"/>
              </a:p>
            </p:txBody>
          </p:sp>
          <p:sp>
            <p:nvSpPr>
              <p:cNvPr id="27" name="object 140"/>
              <p:cNvSpPr/>
              <p:nvPr/>
            </p:nvSpPr>
            <p:spPr>
              <a:xfrm>
                <a:off x="5658802"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p>
                <a:endParaRPr sz="1392"/>
              </a:p>
            </p:txBody>
          </p:sp>
          <p:sp>
            <p:nvSpPr>
              <p:cNvPr id="28" name="object 141"/>
              <p:cNvSpPr/>
              <p:nvPr/>
            </p:nvSpPr>
            <p:spPr>
              <a:xfrm>
                <a:off x="6780540"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p>
                <a:endParaRPr sz="1392"/>
              </a:p>
            </p:txBody>
          </p:sp>
          <p:sp>
            <p:nvSpPr>
              <p:cNvPr id="29" name="object 142"/>
              <p:cNvSpPr/>
              <p:nvPr/>
            </p:nvSpPr>
            <p:spPr>
              <a:xfrm>
                <a:off x="6780520"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0" name="object 143"/>
              <p:cNvSpPr/>
              <p:nvPr/>
            </p:nvSpPr>
            <p:spPr>
              <a:xfrm>
                <a:off x="6189570"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p>
                <a:endParaRPr sz="1392"/>
              </a:p>
            </p:txBody>
          </p:sp>
          <p:sp>
            <p:nvSpPr>
              <p:cNvPr id="31" name="object 144"/>
              <p:cNvSpPr/>
              <p:nvPr/>
            </p:nvSpPr>
            <p:spPr>
              <a:xfrm>
                <a:off x="6189551"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2" name="object 145"/>
              <p:cNvSpPr/>
              <p:nvPr/>
            </p:nvSpPr>
            <p:spPr>
              <a:xfrm>
                <a:off x="5926235"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p>
                <a:endParaRPr sz="1392"/>
              </a:p>
            </p:txBody>
          </p:sp>
          <p:sp>
            <p:nvSpPr>
              <p:cNvPr id="33" name="object 146"/>
              <p:cNvSpPr/>
              <p:nvPr/>
            </p:nvSpPr>
            <p:spPr>
              <a:xfrm>
                <a:off x="5926218"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p>
                <a:endParaRPr sz="1392"/>
              </a:p>
            </p:txBody>
          </p:sp>
          <p:sp>
            <p:nvSpPr>
              <p:cNvPr id="34" name="object 147"/>
              <p:cNvSpPr/>
              <p:nvPr/>
            </p:nvSpPr>
            <p:spPr>
              <a:xfrm>
                <a:off x="6161993"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p>
                <a:endParaRPr sz="1392"/>
              </a:p>
            </p:txBody>
          </p:sp>
          <p:sp>
            <p:nvSpPr>
              <p:cNvPr id="35" name="object 148"/>
              <p:cNvSpPr/>
              <p:nvPr/>
            </p:nvSpPr>
            <p:spPr>
              <a:xfrm>
                <a:off x="6127313"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p>
                <a:endParaRPr sz="1392"/>
              </a:p>
            </p:txBody>
          </p:sp>
          <p:sp>
            <p:nvSpPr>
              <p:cNvPr id="36" name="object 149"/>
              <p:cNvSpPr/>
              <p:nvPr/>
            </p:nvSpPr>
            <p:spPr>
              <a:xfrm>
                <a:off x="6127289"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p>
                <a:endParaRPr sz="1392"/>
              </a:p>
            </p:txBody>
          </p:sp>
          <p:sp>
            <p:nvSpPr>
              <p:cNvPr id="37" name="object 150"/>
              <p:cNvSpPr/>
              <p:nvPr/>
            </p:nvSpPr>
            <p:spPr>
              <a:xfrm>
                <a:off x="5884370"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p>
                <a:endParaRPr sz="1392"/>
              </a:p>
            </p:txBody>
          </p:sp>
          <p:sp>
            <p:nvSpPr>
              <p:cNvPr id="38" name="object 151"/>
              <p:cNvSpPr/>
              <p:nvPr/>
            </p:nvSpPr>
            <p:spPr>
              <a:xfrm>
                <a:off x="6046679"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p>
                <a:endParaRPr sz="1392"/>
              </a:p>
            </p:txBody>
          </p:sp>
          <p:sp>
            <p:nvSpPr>
              <p:cNvPr id="39" name="object 152"/>
              <p:cNvSpPr/>
              <p:nvPr/>
            </p:nvSpPr>
            <p:spPr>
              <a:xfrm>
                <a:off x="6046657"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p>
                <a:endParaRPr sz="1392"/>
              </a:p>
            </p:txBody>
          </p:sp>
          <p:sp>
            <p:nvSpPr>
              <p:cNvPr id="40" name="object 153"/>
              <p:cNvSpPr/>
              <p:nvPr/>
            </p:nvSpPr>
            <p:spPr>
              <a:xfrm>
                <a:off x="6101774"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p>
                <a:endParaRPr sz="1392"/>
              </a:p>
            </p:txBody>
          </p:sp>
          <p:sp>
            <p:nvSpPr>
              <p:cNvPr id="41" name="object 154"/>
              <p:cNvSpPr/>
              <p:nvPr/>
            </p:nvSpPr>
            <p:spPr>
              <a:xfrm>
                <a:off x="6863218"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p>
                <a:endParaRPr sz="1392"/>
              </a:p>
            </p:txBody>
          </p:sp>
          <p:sp>
            <p:nvSpPr>
              <p:cNvPr id="42" name="object 155"/>
              <p:cNvSpPr/>
              <p:nvPr/>
            </p:nvSpPr>
            <p:spPr>
              <a:xfrm>
                <a:off x="6863194"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p>
                <a:endParaRPr sz="1392"/>
              </a:p>
            </p:txBody>
          </p:sp>
          <p:sp>
            <p:nvSpPr>
              <p:cNvPr id="43" name="object 156"/>
              <p:cNvSpPr/>
              <p:nvPr/>
            </p:nvSpPr>
            <p:spPr>
              <a:xfrm>
                <a:off x="7698134"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p>
                <a:endParaRPr sz="1392"/>
              </a:p>
            </p:txBody>
          </p:sp>
          <p:sp>
            <p:nvSpPr>
              <p:cNvPr id="44" name="object 157"/>
              <p:cNvSpPr/>
              <p:nvPr/>
            </p:nvSpPr>
            <p:spPr>
              <a:xfrm>
                <a:off x="7698104"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5" name="object 158"/>
              <p:cNvSpPr/>
              <p:nvPr/>
            </p:nvSpPr>
            <p:spPr>
              <a:xfrm>
                <a:off x="7107163"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p>
                <a:endParaRPr sz="1392"/>
              </a:p>
            </p:txBody>
          </p:sp>
          <p:sp>
            <p:nvSpPr>
              <p:cNvPr id="46" name="object 159"/>
              <p:cNvSpPr/>
              <p:nvPr/>
            </p:nvSpPr>
            <p:spPr>
              <a:xfrm>
                <a:off x="7108155"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p>
                <a:endParaRPr sz="1392"/>
              </a:p>
            </p:txBody>
          </p:sp>
          <p:sp>
            <p:nvSpPr>
              <p:cNvPr id="47" name="object 160"/>
              <p:cNvSpPr/>
              <p:nvPr/>
            </p:nvSpPr>
            <p:spPr>
              <a:xfrm>
                <a:off x="6517204"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p>
                <a:endParaRPr sz="1392"/>
              </a:p>
            </p:txBody>
          </p:sp>
          <p:sp>
            <p:nvSpPr>
              <p:cNvPr id="48" name="object 161"/>
              <p:cNvSpPr/>
              <p:nvPr/>
            </p:nvSpPr>
            <p:spPr>
              <a:xfrm>
                <a:off x="6517186"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9" name="object 162"/>
              <p:cNvSpPr/>
              <p:nvPr/>
            </p:nvSpPr>
            <p:spPr>
              <a:xfrm>
                <a:off x="5926235"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p>
                <a:endParaRPr sz="1392"/>
              </a:p>
            </p:txBody>
          </p:sp>
          <p:sp>
            <p:nvSpPr>
              <p:cNvPr id="50" name="object 163"/>
              <p:cNvSpPr/>
              <p:nvPr/>
            </p:nvSpPr>
            <p:spPr>
              <a:xfrm>
                <a:off x="5926218"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51" name="object 164"/>
              <p:cNvSpPr/>
              <p:nvPr/>
            </p:nvSpPr>
            <p:spPr>
              <a:xfrm>
                <a:off x="5336286"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p>
                <a:endParaRPr sz="1392"/>
              </a:p>
            </p:txBody>
          </p:sp>
          <p:sp>
            <p:nvSpPr>
              <p:cNvPr id="52" name="object 165"/>
              <p:cNvSpPr/>
              <p:nvPr/>
            </p:nvSpPr>
            <p:spPr>
              <a:xfrm>
                <a:off x="5336269"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p>
                <a:endParaRPr sz="1392"/>
              </a:p>
            </p:txBody>
          </p:sp>
          <p:sp>
            <p:nvSpPr>
              <p:cNvPr id="53" name="object 166"/>
              <p:cNvSpPr/>
              <p:nvPr/>
            </p:nvSpPr>
            <p:spPr>
              <a:xfrm>
                <a:off x="5857833"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p>
                <a:endParaRPr sz="1392"/>
              </a:p>
            </p:txBody>
          </p:sp>
          <p:sp>
            <p:nvSpPr>
              <p:cNvPr id="54" name="object 167"/>
              <p:cNvSpPr/>
              <p:nvPr/>
            </p:nvSpPr>
            <p:spPr>
              <a:xfrm>
                <a:off x="5844579"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p>
                <a:endParaRPr sz="1392"/>
              </a:p>
            </p:txBody>
          </p:sp>
          <p:sp>
            <p:nvSpPr>
              <p:cNvPr id="55" name="object 168"/>
              <p:cNvSpPr/>
              <p:nvPr/>
            </p:nvSpPr>
            <p:spPr>
              <a:xfrm>
                <a:off x="5844563"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p>
                <a:endParaRPr sz="1392"/>
              </a:p>
            </p:txBody>
          </p:sp>
          <p:sp>
            <p:nvSpPr>
              <p:cNvPr id="56" name="object 169"/>
              <p:cNvSpPr/>
              <p:nvPr/>
            </p:nvSpPr>
            <p:spPr>
              <a:xfrm>
                <a:off x="6692743"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p>
                <a:endParaRPr sz="1392"/>
              </a:p>
            </p:txBody>
          </p:sp>
          <p:sp>
            <p:nvSpPr>
              <p:cNvPr id="57" name="object 170"/>
              <p:cNvSpPr/>
              <p:nvPr/>
            </p:nvSpPr>
            <p:spPr>
              <a:xfrm>
                <a:off x="6956100"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p>
                <a:endParaRPr sz="1392"/>
              </a:p>
            </p:txBody>
          </p:sp>
          <p:sp>
            <p:nvSpPr>
              <p:cNvPr id="58" name="object 171"/>
              <p:cNvSpPr/>
              <p:nvPr/>
            </p:nvSpPr>
            <p:spPr>
              <a:xfrm>
                <a:off x="6956076"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p>
                <a:endParaRPr sz="1392"/>
              </a:p>
            </p:txBody>
          </p:sp>
          <p:sp>
            <p:nvSpPr>
              <p:cNvPr id="59" name="object 172"/>
              <p:cNvSpPr/>
              <p:nvPr/>
            </p:nvSpPr>
            <p:spPr>
              <a:xfrm>
                <a:off x="7282690"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p>
                <a:endParaRPr sz="1392"/>
              </a:p>
            </p:txBody>
          </p:sp>
          <p:sp>
            <p:nvSpPr>
              <p:cNvPr id="60" name="object 173"/>
              <p:cNvSpPr/>
              <p:nvPr/>
            </p:nvSpPr>
            <p:spPr>
              <a:xfrm>
                <a:off x="7571569"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p>
                <a:endParaRPr sz="1392"/>
              </a:p>
            </p:txBody>
          </p:sp>
          <p:sp>
            <p:nvSpPr>
              <p:cNvPr id="61" name="object 174"/>
              <p:cNvSpPr/>
              <p:nvPr/>
            </p:nvSpPr>
            <p:spPr>
              <a:xfrm>
                <a:off x="7571541"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p>
                <a:endParaRPr sz="1392"/>
              </a:p>
            </p:txBody>
          </p:sp>
          <p:sp>
            <p:nvSpPr>
              <p:cNvPr id="62" name="object 175"/>
              <p:cNvSpPr/>
              <p:nvPr/>
            </p:nvSpPr>
            <p:spPr>
              <a:xfrm>
                <a:off x="5896618"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p>
                <a:endParaRPr sz="1392"/>
              </a:p>
            </p:txBody>
          </p:sp>
          <p:sp>
            <p:nvSpPr>
              <p:cNvPr id="63" name="object 176"/>
              <p:cNvSpPr/>
              <p:nvPr/>
            </p:nvSpPr>
            <p:spPr>
              <a:xfrm>
                <a:off x="5859891"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p>
                <a:endParaRPr sz="1392"/>
              </a:p>
            </p:txBody>
          </p:sp>
          <p:sp>
            <p:nvSpPr>
              <p:cNvPr id="64" name="object 177"/>
              <p:cNvSpPr/>
              <p:nvPr/>
            </p:nvSpPr>
            <p:spPr>
              <a:xfrm>
                <a:off x="5859874"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p>
                <a:endParaRPr sz="1392"/>
              </a:p>
            </p:txBody>
          </p:sp>
          <p:sp>
            <p:nvSpPr>
              <p:cNvPr id="65" name="object 178"/>
              <p:cNvSpPr/>
              <p:nvPr/>
            </p:nvSpPr>
            <p:spPr>
              <a:xfrm>
                <a:off x="5510803"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p>
                <a:endParaRPr sz="1392"/>
              </a:p>
            </p:txBody>
          </p:sp>
          <p:sp>
            <p:nvSpPr>
              <p:cNvPr id="66" name="object 179"/>
              <p:cNvSpPr/>
              <p:nvPr/>
            </p:nvSpPr>
            <p:spPr>
              <a:xfrm>
                <a:off x="7537886"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p>
                <a:endParaRPr sz="1392"/>
              </a:p>
            </p:txBody>
          </p:sp>
          <p:sp>
            <p:nvSpPr>
              <p:cNvPr id="67" name="object 180"/>
              <p:cNvSpPr/>
              <p:nvPr/>
            </p:nvSpPr>
            <p:spPr>
              <a:xfrm>
                <a:off x="7537859"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p>
                <a:endParaRPr sz="1392"/>
              </a:p>
            </p:txBody>
          </p:sp>
          <p:sp>
            <p:nvSpPr>
              <p:cNvPr id="68" name="object 181"/>
              <p:cNvSpPr/>
              <p:nvPr/>
            </p:nvSpPr>
            <p:spPr>
              <a:xfrm>
                <a:off x="7068349"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p>
                <a:endParaRPr sz="1392"/>
              </a:p>
            </p:txBody>
          </p:sp>
          <p:sp>
            <p:nvSpPr>
              <p:cNvPr id="69" name="object 182"/>
              <p:cNvSpPr/>
              <p:nvPr/>
            </p:nvSpPr>
            <p:spPr>
              <a:xfrm>
                <a:off x="7037757"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p>
                <a:endParaRPr sz="1392"/>
              </a:p>
            </p:txBody>
          </p:sp>
          <p:sp>
            <p:nvSpPr>
              <p:cNvPr id="70" name="object 183"/>
              <p:cNvSpPr/>
              <p:nvPr/>
            </p:nvSpPr>
            <p:spPr>
              <a:xfrm>
                <a:off x="7037730"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p>
                <a:endParaRPr sz="1392"/>
              </a:p>
            </p:txBody>
          </p:sp>
          <p:sp>
            <p:nvSpPr>
              <p:cNvPr id="71" name="object 189"/>
              <p:cNvSpPr/>
              <p:nvPr/>
            </p:nvSpPr>
            <p:spPr>
              <a:xfrm>
                <a:off x="6427368"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p>
                <a:endParaRPr sz="1392"/>
              </a:p>
            </p:txBody>
          </p:sp>
          <p:sp>
            <p:nvSpPr>
              <p:cNvPr id="72" name="object 190"/>
              <p:cNvSpPr/>
              <p:nvPr/>
            </p:nvSpPr>
            <p:spPr>
              <a:xfrm>
                <a:off x="6391661"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p>
                <a:endParaRPr sz="1392"/>
              </a:p>
            </p:txBody>
          </p:sp>
          <p:sp>
            <p:nvSpPr>
              <p:cNvPr id="73" name="object 191"/>
              <p:cNvSpPr/>
              <p:nvPr/>
            </p:nvSpPr>
            <p:spPr>
              <a:xfrm>
                <a:off x="6391644"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p>
                <a:endParaRPr sz="1392"/>
              </a:p>
            </p:txBody>
          </p:sp>
          <p:sp>
            <p:nvSpPr>
              <p:cNvPr id="74" name="object 192"/>
              <p:cNvSpPr/>
              <p:nvPr/>
            </p:nvSpPr>
            <p:spPr>
              <a:xfrm>
                <a:off x="7065288"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p>
                <a:endParaRPr sz="1392"/>
              </a:p>
            </p:txBody>
          </p:sp>
          <p:sp>
            <p:nvSpPr>
              <p:cNvPr id="75" name="object 193"/>
              <p:cNvSpPr/>
              <p:nvPr/>
            </p:nvSpPr>
            <p:spPr>
              <a:xfrm>
                <a:off x="7227599"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p>
                <a:endParaRPr sz="1392"/>
              </a:p>
            </p:txBody>
          </p:sp>
          <p:sp>
            <p:nvSpPr>
              <p:cNvPr id="76" name="object 194"/>
              <p:cNvSpPr/>
              <p:nvPr/>
            </p:nvSpPr>
            <p:spPr>
              <a:xfrm>
                <a:off x="7227575"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p>
                <a:endParaRPr sz="1392"/>
              </a:p>
            </p:txBody>
          </p:sp>
          <p:sp>
            <p:nvSpPr>
              <p:cNvPr id="77" name="object 195"/>
              <p:cNvSpPr/>
              <p:nvPr/>
            </p:nvSpPr>
            <p:spPr>
              <a:xfrm>
                <a:off x="7108185"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p>
                <a:endParaRPr sz="1392"/>
              </a:p>
            </p:txBody>
          </p:sp>
          <p:sp>
            <p:nvSpPr>
              <p:cNvPr id="78" name="object 196"/>
              <p:cNvSpPr/>
              <p:nvPr/>
            </p:nvSpPr>
            <p:spPr>
              <a:xfrm>
                <a:off x="7108155"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p>
                <a:endParaRPr sz="1392"/>
              </a:p>
            </p:txBody>
          </p:sp>
          <p:sp>
            <p:nvSpPr>
              <p:cNvPr id="79" name="object 248"/>
              <p:cNvSpPr/>
              <p:nvPr/>
            </p:nvSpPr>
            <p:spPr>
              <a:xfrm>
                <a:off x="7320455"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p>
                <a:endParaRPr sz="1392"/>
              </a:p>
            </p:txBody>
          </p:sp>
          <p:sp>
            <p:nvSpPr>
              <p:cNvPr id="80" name="object 249"/>
              <p:cNvSpPr/>
              <p:nvPr/>
            </p:nvSpPr>
            <p:spPr>
              <a:xfrm>
                <a:off x="7299049"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p>
                <a:endParaRPr sz="1392"/>
              </a:p>
            </p:txBody>
          </p:sp>
          <p:sp>
            <p:nvSpPr>
              <p:cNvPr id="81" name="object 250"/>
              <p:cNvSpPr/>
              <p:nvPr/>
            </p:nvSpPr>
            <p:spPr>
              <a:xfrm>
                <a:off x="7299022"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p>
                <a:endParaRPr sz="1392"/>
              </a:p>
            </p:txBody>
          </p:sp>
        </p:grpSp>
        <p:pic>
          <p:nvPicPr>
            <p:cNvPr id="18" name="Picture 2" descr="“scissor”的图片搜索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flipV="1">
              <a:off x="4295590" y="5116532"/>
              <a:ext cx="1212305" cy="72283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351"/>
            <p:cNvCxnSpPr>
              <a:cxnSpLocks/>
            </p:cNvCxnSpPr>
            <p:nvPr/>
          </p:nvCxnSpPr>
          <p:spPr bwMode="auto">
            <a:xfrm flipH="1">
              <a:off x="5652121" y="5372639"/>
              <a:ext cx="2046920" cy="56356"/>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7171526" y="4690189"/>
              <a:ext cx="1051692" cy="512736"/>
            </a:xfrm>
            <a:prstGeom prst="rect">
              <a:avLst/>
            </a:prstGeom>
            <a:noFill/>
          </p:spPr>
          <p:txBody>
            <a:bodyPr wrap="none" rtlCol="0">
              <a:spAutoFit/>
            </a:bodyPr>
            <a:lstStyle/>
            <a:p>
              <a:r>
                <a:rPr lang="en-US" altLang="zh-CN" sz="1600" dirty="0"/>
                <a:t>Cloud</a:t>
              </a:r>
              <a:endParaRPr lang="en-US" sz="1600" dirty="0"/>
            </a:p>
          </p:txBody>
        </p:sp>
        <p:sp>
          <p:nvSpPr>
            <p:cNvPr id="21" name="TextBox 20"/>
            <p:cNvSpPr txBox="1"/>
            <p:nvPr/>
          </p:nvSpPr>
          <p:spPr>
            <a:xfrm>
              <a:off x="7112377" y="5400817"/>
              <a:ext cx="1185219" cy="512735"/>
            </a:xfrm>
            <a:prstGeom prst="rect">
              <a:avLst/>
            </a:prstGeom>
            <a:noFill/>
          </p:spPr>
          <p:txBody>
            <a:bodyPr wrap="none" rtlCol="0">
              <a:spAutoFit/>
            </a:bodyPr>
            <a:lstStyle/>
            <a:p>
              <a:r>
                <a:rPr lang="en-US" altLang="zh-CN" sz="1600" dirty="0"/>
                <a:t>Device</a:t>
              </a:r>
              <a:endParaRPr lang="en-US" sz="1600" dirty="0"/>
            </a:p>
          </p:txBody>
        </p:sp>
      </p:grpSp>
    </p:spTree>
    <p:extLst>
      <p:ext uri="{BB962C8B-B14F-4D97-AF65-F5344CB8AC3E}">
        <p14:creationId xmlns:p14="http://schemas.microsoft.com/office/powerpoint/2010/main" val="1915089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295399"/>
                <a:ext cx="8435280" cy="2883627"/>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295399"/>
                <a:ext cx="8435280" cy="2883627"/>
              </a:xfrm>
              <a:blipFill>
                <a:blip r:embed="rId3"/>
                <a:stretch>
                  <a:fillRect l="-217" t="-18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813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a:p>
            <a:r>
              <a:rPr lang="en-US" sz="3200" dirty="0"/>
              <a:t>Difference from classic CV: learn </a:t>
            </a:r>
            <a:r>
              <a:rPr lang="en-US" sz="3200" dirty="0">
                <a:solidFill>
                  <a:srgbClr val="C00000"/>
                </a:solidFill>
              </a:rPr>
              <a:t>custom filters</a:t>
            </a:r>
            <a:r>
              <a:rPr lang="en-US" sz="3200" dirty="0"/>
              <a:t> in CONV layers from data by supervised learning, instead of using </a:t>
            </a:r>
            <a:r>
              <a:rPr lang="en-US" sz="3200" dirty="0">
                <a:solidFill>
                  <a:srgbClr val="C00000"/>
                </a:solidFill>
              </a:rPr>
              <a:t>hand-crafted filters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m:t>
                      </m:r>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CC2-604B-4A5D-8B02-F0DD7FDAB20B}"/>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Summary</a:t>
            </a:r>
            <a:endParaRPr lang="en-SE" dirty="0"/>
          </a:p>
        </p:txBody>
      </p:sp>
      <p:sp>
        <p:nvSpPr>
          <p:cNvPr id="3" name="Content Placeholder 2">
            <a:extLst>
              <a:ext uri="{FF2B5EF4-FFF2-40B4-BE49-F238E27FC236}">
                <a16:creationId xmlns:a16="http://schemas.microsoft.com/office/drawing/2014/main" id="{4684C5E4-B594-47DF-B99F-B2181F4143D1}"/>
              </a:ext>
            </a:extLst>
          </p:cNvPr>
          <p:cNvSpPr>
            <a:spLocks noGrp="1"/>
          </p:cNvSpPr>
          <p:nvPr>
            <p:ph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p:txBody>
      </p:sp>
      <p:sp>
        <p:nvSpPr>
          <p:cNvPr id="4" name="Slide Number Placeholder 3">
            <a:extLst>
              <a:ext uri="{FF2B5EF4-FFF2-40B4-BE49-F238E27FC236}">
                <a16:creationId xmlns:a16="http://schemas.microsoft.com/office/drawing/2014/main" id="{E22557C0-2D2C-43AD-B5BE-BABA9C8ED42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1293653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FYI: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62500" lnSpcReduction="20000"/>
              </a:bodyPr>
              <a:lstStyle/>
              <a:p>
                <a:r>
                  <a:rPr lang="en-US" dirty="0">
                    <a:solidFill>
                      <a:schemeClr val="tx1"/>
                    </a:solidFill>
                  </a:rPr>
                  <a:t>Filters always have the same depth as the input volume</a:t>
                </a:r>
              </a:p>
              <a:p>
                <a:pPr lvl="1"/>
                <a:r>
                  <a:rPr lang="en-US" dirty="0">
                    <a:solidFill>
                      <a:schemeClr val="tx1"/>
                    </a:solidFill>
                  </a:rPr>
                  <a:t>The input may be a color image w. 3 channels (e.g., RGB), hence depth is 3, or intermediate activation maps generated by hidden layers of a CNN. We use the terms “input volume” and “output volume” to emphasize they may be 3D matrices</a:t>
                </a:r>
              </a:p>
              <a:p>
                <a:r>
                  <a:rPr lang="en-US" dirty="0">
                    <a:solidFill>
                      <a:schemeClr val="tx1"/>
                    </a:solidFill>
                  </a:rPr>
                  <a:t>Convolution: 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667" t="-4688"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921926" y="5024659"/>
                <a:ext cx="4799965"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sSup>
                      <m:sSupPr>
                        <m:ctrlPr>
                          <a:rPr lang="ar-AE" b="0" i="1" smtClean="0">
                            <a:latin typeface="Cambria Math" panose="02040503050406030204" pitchFamily="18" charset="0"/>
                          </a:rPr>
                        </m:ctrlPr>
                      </m:sSupPr>
                      <m:e>
                        <m:r>
                          <a:rPr lang="ar-AE" b="0" i="1" smtClean="0">
                            <a:latin typeface="Cambria Math" panose="02040503050406030204" pitchFamily="18" charset="0"/>
                          </a:rPr>
                          <m:t>𝑤</m:t>
                        </m:r>
                      </m:e>
                      <m:sup>
                        <m:r>
                          <a:rPr lang="ar-AE" b="0" i="1" smtClean="0">
                            <a:latin typeface="Cambria Math" panose="02040503050406030204" pitchFamily="18" charset="0"/>
                          </a:rPr>
                          <m:t>𝑇</m:t>
                        </m:r>
                      </m:sup>
                    </m:sSup>
                    <m:r>
                      <a:rPr lang="ar-AE" b="0" i="1" smtClean="0">
                        <a:latin typeface="Cambria Math" panose="02040503050406030204" pitchFamily="18" charset="0"/>
                      </a:rPr>
                      <m:t>𝑥</m:t>
                    </m:r>
                    <m:r>
                      <a:rPr lang="ar-AE"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921926" y="5024659"/>
                <a:ext cx="4799965" cy="1378711"/>
              </a:xfrm>
              <a:prstGeom prst="rect">
                <a:avLst/>
              </a:prstGeom>
              <a:blipFill>
                <a:blip r:embed="rId3"/>
                <a:stretch>
                  <a:fillRect l="-2665"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8</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3919</TotalTime>
  <Words>6668</Words>
  <Application>Microsoft Office PowerPoint</Application>
  <PresentationFormat>On-screen Show (4:3)</PresentationFormat>
  <Paragraphs>796</Paragraphs>
  <Slides>69</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Roboto</vt:lpstr>
      <vt:lpstr>Arial</vt:lpstr>
      <vt:lpstr>Cambria Math</vt:lpstr>
      <vt:lpstr>Courier New</vt:lpstr>
      <vt:lpstr>Tahoma</vt:lpstr>
      <vt:lpstr>Times New Roman</vt:lpstr>
      <vt:lpstr>Wingdings</vt:lpstr>
      <vt:lpstr>Default Design</vt:lpstr>
      <vt:lpstr>LX CNNs and RNNs</vt:lpstr>
      <vt:lpstr>Classic Computer Vision</vt:lpstr>
      <vt:lpstr>Input Image Encoding</vt:lpstr>
      <vt:lpstr>Filters/Kernels in Computer Vision</vt:lpstr>
      <vt:lpstr>Effects of Convolution w. Common Filters</vt:lpstr>
      <vt:lpstr>Convolutional Neural Networks (CNN)</vt:lpstr>
      <vt:lpstr>Convolution Operation</vt:lpstr>
      <vt:lpstr>PowerPoint Presentation</vt:lpstr>
      <vt:lpstr>Stacked Activation Maps</vt:lpstr>
      <vt:lpstr>Receptive Field and Weight Sharing</vt:lpstr>
      <vt:lpstr>Filters and Activation Maps Example</vt:lpstr>
      <vt:lpstr>Typical CNN Architecture</vt:lpstr>
      <vt:lpstr>Feature Hierarchy</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CONV Example 7: 1×1 Filter </vt:lpstr>
      <vt:lpstr>Quiz</vt:lpstr>
      <vt:lpstr>Pooling and Fully-Connected Layers</vt:lpstr>
      <vt:lpstr>Pooling (Sub-Sampling) Layer</vt:lpstr>
      <vt:lpstr>Max Pooling w. Examples</vt:lpstr>
      <vt:lpstr>Overlapping Pooling</vt:lpstr>
      <vt:lpstr>FC Layer</vt:lpstr>
      <vt:lpstr>No. Params in Each Layer </vt:lpstr>
      <vt:lpstr>Case Study: LeNet-5 [LeCun et al. 1998] </vt:lpstr>
      <vt:lpstr>LeNet-5 Summary </vt:lpstr>
      <vt:lpstr>Case Study: AlexNet [Krizhevsky et al. 2012] </vt:lpstr>
      <vt:lpstr>Case Study: VGGNet [Simonyan and Zisserman, 2014]</vt:lpstr>
      <vt:lpstr>VGG-16 Details</vt:lpstr>
      <vt:lpstr>Stacked 3×3 CONV Layers</vt:lpstr>
      <vt:lpstr>VGGNet No. Params</vt:lpstr>
      <vt:lpstr>VGGNet Variants</vt:lpstr>
      <vt:lpstr>Case Study: GoogLeNet [Szegedy et al., 2014]</vt:lpstr>
      <vt:lpstr>GoogLeNet Size</vt:lpstr>
      <vt:lpstr>Case Study: Residual Networks (ResNet) [He et al. 2015]</vt:lpstr>
      <vt:lpstr>ResNet Variants</vt:lpstr>
      <vt:lpstr>ResNet Skip Connection</vt:lpstr>
      <vt:lpstr>Consider a 3-layer Network</vt:lpstr>
      <vt:lpstr>ResNet is Ensemble of Models</vt:lpstr>
      <vt:lpstr>Deeper Nets have Better Performance</vt:lpstr>
      <vt:lpstr>Case Study: Policy Network in AlphaGo</vt:lpstr>
      <vt:lpstr>Case Study: Stochastic Depth</vt:lpstr>
      <vt:lpstr>Layer Sizing Rules-of-Thumb</vt:lpstr>
      <vt:lpstr>Memory Size Considerations</vt:lpstr>
      <vt:lpstr>Deep Learning on Embedded Systems</vt:lpstr>
      <vt:lpstr>Weight Pruning</vt:lpstr>
      <vt:lpstr>Device vs. Cloud</vt:lpstr>
      <vt:lpstr>Example Scenario for Computational Offloading</vt:lpstr>
      <vt:lpstr>Collaborative Processing</vt:lpstr>
      <vt:lpstr>CNN Layer Patterns</vt:lpstr>
      <vt:lpstr>CNN Summary</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338</cp:revision>
  <dcterms:created xsi:type="dcterms:W3CDTF">2020-03-21T16:53:45Z</dcterms:created>
  <dcterms:modified xsi:type="dcterms:W3CDTF">2021-03-25T05:44:28Z</dcterms:modified>
</cp:coreProperties>
</file>